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 id="2147483674" r:id="rId3"/>
  </p:sldMasterIdLst>
  <p:notesMasterIdLst>
    <p:notesMasterId r:id="rId69"/>
  </p:notesMasterIdLst>
  <p:handoutMasterIdLst>
    <p:handoutMasterId r:id="rId70"/>
  </p:handoutMasterIdLst>
  <p:sldIdLst>
    <p:sldId id="257" r:id="rId4"/>
    <p:sldId id="286" r:id="rId5"/>
    <p:sldId id="366" r:id="rId6"/>
    <p:sldId id="369" r:id="rId7"/>
    <p:sldId id="368" r:id="rId8"/>
    <p:sldId id="261" r:id="rId9"/>
    <p:sldId id="264" r:id="rId10"/>
    <p:sldId id="287" r:id="rId11"/>
    <p:sldId id="272" r:id="rId12"/>
    <p:sldId id="275" r:id="rId13"/>
    <p:sldId id="276" r:id="rId14"/>
    <p:sldId id="284" r:id="rId15"/>
    <p:sldId id="372" r:id="rId16"/>
    <p:sldId id="371" r:id="rId17"/>
    <p:sldId id="370" r:id="rId18"/>
    <p:sldId id="278" r:id="rId19"/>
    <p:sldId id="280" r:id="rId20"/>
    <p:sldId id="281" r:id="rId21"/>
    <p:sldId id="282" r:id="rId22"/>
    <p:sldId id="283" r:id="rId23"/>
    <p:sldId id="288" r:id="rId24"/>
    <p:sldId id="314" r:id="rId25"/>
    <p:sldId id="315" r:id="rId26"/>
    <p:sldId id="334" r:id="rId27"/>
    <p:sldId id="327" r:id="rId28"/>
    <p:sldId id="360" r:id="rId29"/>
    <p:sldId id="316" r:id="rId30"/>
    <p:sldId id="332" r:id="rId31"/>
    <p:sldId id="362" r:id="rId32"/>
    <p:sldId id="363" r:id="rId33"/>
    <p:sldId id="317" r:id="rId34"/>
    <p:sldId id="330" r:id="rId35"/>
    <p:sldId id="364" r:id="rId36"/>
    <p:sldId id="365" r:id="rId37"/>
    <p:sldId id="313" r:id="rId38"/>
    <p:sldId id="335" r:id="rId39"/>
    <p:sldId id="336" r:id="rId40"/>
    <p:sldId id="337" r:id="rId41"/>
    <p:sldId id="338" r:id="rId42"/>
    <p:sldId id="339" r:id="rId43"/>
    <p:sldId id="318" r:id="rId44"/>
    <p:sldId id="340" r:id="rId45"/>
    <p:sldId id="341" r:id="rId46"/>
    <p:sldId id="342" r:id="rId47"/>
    <p:sldId id="343" r:id="rId48"/>
    <p:sldId id="312" r:id="rId49"/>
    <p:sldId id="321" r:id="rId50"/>
    <p:sldId id="344" r:id="rId51"/>
    <p:sldId id="345" r:id="rId52"/>
    <p:sldId id="320" r:id="rId53"/>
    <p:sldId id="349" r:id="rId54"/>
    <p:sldId id="322" r:id="rId55"/>
    <p:sldId id="350" r:id="rId56"/>
    <p:sldId id="351" r:id="rId57"/>
    <p:sldId id="352" r:id="rId58"/>
    <p:sldId id="353" r:id="rId59"/>
    <p:sldId id="311" r:id="rId60"/>
    <p:sldId id="323" r:id="rId61"/>
    <p:sldId id="354" r:id="rId62"/>
    <p:sldId id="355" r:id="rId63"/>
    <p:sldId id="324" r:id="rId64"/>
    <p:sldId id="356" r:id="rId65"/>
    <p:sldId id="357" r:id="rId66"/>
    <p:sldId id="358" r:id="rId67"/>
    <p:sldId id="359" r:id="rId68"/>
  </p:sldIdLst>
  <p:sldSz cx="10058400" cy="777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68" userDrawn="1">
          <p15:clr>
            <a:srgbClr val="A4A3A4"/>
          </p15:clr>
        </p15:guide>
        <p15:guide id="2" orient="horz" pos="2448" userDrawn="1">
          <p15:clr>
            <a:srgbClr val="A4A3A4"/>
          </p15:clr>
        </p15:guide>
        <p15:guide id="3" pos="3268" userDrawn="1">
          <p15:clr>
            <a:srgbClr val="A4A3A4"/>
          </p15:clr>
        </p15:guide>
        <p15:guide id="4" orient="horz" pos="2548" userDrawn="1">
          <p15:clr>
            <a:srgbClr val="A4A3A4"/>
          </p15:clr>
        </p15:guide>
        <p15:guide id="5" orient="horz" pos="2648" userDrawn="1">
          <p15:clr>
            <a:srgbClr val="A4A3A4"/>
          </p15:clr>
        </p15:guide>
        <p15:guide id="6" orient="horz" pos="2748" userDrawn="1">
          <p15:clr>
            <a:srgbClr val="A4A3A4"/>
          </p15:clr>
        </p15:guide>
        <p15:guide id="7" pos="3368" userDrawn="1">
          <p15:clr>
            <a:srgbClr val="A4A3A4"/>
          </p15:clr>
        </p15:guide>
        <p15:guide id="8" orient="horz" pos="2848" userDrawn="1">
          <p15:clr>
            <a:srgbClr val="A4A3A4"/>
          </p15:clr>
        </p15:guide>
        <p15:guide id="9" pos="34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2A2B"/>
    <a:srgbClr val="37A537"/>
    <a:srgbClr val="C4AFD4"/>
    <a:srgbClr val="99DF8B"/>
    <a:srgbClr val="5195C4"/>
    <a:srgbClr val="D41E1F"/>
    <a:srgbClr val="D62526"/>
    <a:srgbClr val="FF8214"/>
    <a:srgbClr val="2279B4"/>
    <a:srgbClr val="BABB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74" autoAdjust="0"/>
    <p:restoredTop sz="49815" autoAdjust="0"/>
  </p:normalViewPr>
  <p:slideViewPr>
    <p:cSldViewPr snapToGrid="0">
      <p:cViewPr varScale="1">
        <p:scale>
          <a:sx n="32" d="100"/>
          <a:sy n="32" d="100"/>
        </p:scale>
        <p:origin x="2322" y="48"/>
      </p:cViewPr>
      <p:guideLst>
        <p:guide pos="3168"/>
        <p:guide orient="horz" pos="2448"/>
        <p:guide pos="3268"/>
        <p:guide orient="horz" pos="2548"/>
        <p:guide orient="horz" pos="2648"/>
        <p:guide orient="horz" pos="2748"/>
        <p:guide pos="3368"/>
        <p:guide orient="horz" pos="2848"/>
        <p:guide pos="3468"/>
      </p:guideLst>
    </p:cSldViewPr>
  </p:slideViewPr>
  <p:outlineViewPr>
    <p:cViewPr>
      <p:scale>
        <a:sx n="33" d="100"/>
        <a:sy n="33" d="100"/>
      </p:scale>
      <p:origin x="0" y="-2382"/>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84" d="100"/>
          <a:sy n="84" d="100"/>
        </p:scale>
        <p:origin x="2706"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1.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viewProps" Target="viewProps.xml"/><Relationship Id="rId3" Type="http://schemas.openxmlformats.org/officeDocument/2006/relationships/slideMaster" Target="slideMasters/slideMaster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D6FE3C-34D8-4B4B-9273-D907B0A3B964}" type="datetimeFigureOut">
              <a:rPr lang="en-US"/>
              <a:t>21-01-2017</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69A89D-734B-4FAD-B6E7-2B864E72E489}" type="slidenum">
              <a:rPr/>
              <a:t>‹#›</a:t>
            </a:fld>
            <a:endParaRPr/>
          </a:p>
        </p:txBody>
      </p:sp>
    </p:spTree>
    <p:extLst>
      <p:ext uri="{BB962C8B-B14F-4D97-AF65-F5344CB8AC3E}">
        <p14:creationId xmlns:p14="http://schemas.microsoft.com/office/powerpoint/2010/main" val="2919203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FF5F4-5691-49AF-9E16-FB22826F7264}" type="datetimeFigureOut">
              <a:rPr lang="en-US"/>
              <a:t>21-01-2017</a:t>
            </a:fld>
            <a:endParaRPr/>
          </a:p>
        </p:txBody>
      </p:sp>
      <p:sp>
        <p:nvSpPr>
          <p:cNvPr id="4" name="Slide Image Placeholder 3"/>
          <p:cNvSpPr>
            <a:spLocks noGrp="1" noRot="1" noChangeAspect="1"/>
          </p:cNvSpPr>
          <p:nvPr>
            <p:ph type="sldImg" idx="2"/>
          </p:nvPr>
        </p:nvSpPr>
        <p:spPr>
          <a:xfrm>
            <a:off x="1431925" y="1143000"/>
            <a:ext cx="399415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A89D7-7603-4ECB-ADF6-F6CF2BE4F401}" type="slidenum">
              <a:rPr/>
              <a:t>‹#›</a:t>
            </a:fld>
            <a:endParaRPr/>
          </a:p>
        </p:txBody>
      </p:sp>
    </p:spTree>
    <p:extLst>
      <p:ext uri="{BB962C8B-B14F-4D97-AF65-F5344CB8AC3E}">
        <p14:creationId xmlns:p14="http://schemas.microsoft.com/office/powerpoint/2010/main" val="2925848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Spam_filter"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en.wikipedia.org/wiki/Computer_vision" TargetMode="External"/><Relationship Id="rId5" Type="http://schemas.openxmlformats.org/officeDocument/2006/relationships/hyperlink" Target="https://en.wikipedia.org/wiki/Learning_to_rank" TargetMode="External"/><Relationship Id="rId4" Type="http://schemas.openxmlformats.org/officeDocument/2006/relationships/hyperlink" Target="https://en.wikipedia.org/wiki/Optical_character_recognition"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s-ES" sz="1000" kern="1200" baseline="0" dirty="0">
                <a:solidFill>
                  <a:schemeClr val="tx1"/>
                </a:solidFill>
                <a:latin typeface="+mn-lt"/>
                <a:ea typeface="+mn-ea"/>
                <a:cs typeface="+mn-cs"/>
              </a:rPr>
              <a:t>Este trabajo de investigación trata de lo actualmente conocido como BI o Inteligencia de negocios y sus implementaciones en el mundo real, en este caso aplicado a la ANDE, con el objetivo de obtener información de utilidad.</a:t>
            </a:r>
          </a:p>
          <a:p>
            <a:pPr rtl="0"/>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Abarcaremos las tecnologías y componentes de BI(Inteligencia de Negocios) y sus aplicaciones fuera del contexto académico, por lo cual expondremos un caso práctico empleado a datos obtenidos de la Administración Nacional de Electricidad - ANDE y nuestro objetivo es obtener información de calidad a partir de los datos de esta institución.</a:t>
            </a:r>
          </a:p>
          <a:p>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Comenzaremos por dar una breve introducción de lo que es Inteligencia de Negocios y sus beneficios potenciales, componentes y tecnologías.</a:t>
            </a:r>
            <a:br>
              <a:rPr lang="es-PY" sz="1000" baseline="0" dirty="0"/>
            </a:br>
            <a:endParaRPr lang="es-PY" sz="1000" baseline="0" dirty="0"/>
          </a:p>
          <a:p>
            <a:pPr rtl="0"/>
            <a:r>
              <a:rPr lang="es-ES" sz="1000" kern="1200" baseline="0" dirty="0">
                <a:solidFill>
                  <a:schemeClr val="tx1"/>
                </a:solidFill>
                <a:latin typeface="+mn-lt"/>
                <a:ea typeface="+mn-ea"/>
                <a:cs typeface="+mn-cs"/>
              </a:rPr>
              <a:t>Aplicaremos el conocimiento adquirido sobre DATA DISCOVERY y ANALISIS DE DATOS utilizando la herramienta TABLEAU y mencionaremos las ventajas que nos llevó a la </a:t>
            </a:r>
            <a:r>
              <a:rPr lang="es-ES" sz="1000" kern="1200" baseline="0" dirty="0" err="1">
                <a:solidFill>
                  <a:schemeClr val="tx1"/>
                </a:solidFill>
                <a:latin typeface="+mn-lt"/>
                <a:ea typeface="+mn-ea"/>
                <a:cs typeface="+mn-cs"/>
              </a:rPr>
              <a:t>selecci</a:t>
            </a:r>
            <a:r>
              <a:rPr lang="es-PY" sz="1000" kern="1200" baseline="0" dirty="0" err="1">
                <a:solidFill>
                  <a:schemeClr val="tx1"/>
                </a:solidFill>
                <a:latin typeface="+mn-lt"/>
                <a:ea typeface="+mn-ea"/>
                <a:cs typeface="+mn-cs"/>
              </a:rPr>
              <a:t>ón</a:t>
            </a:r>
            <a:r>
              <a:rPr lang="es-PY" sz="1000" kern="1200" baseline="0" dirty="0">
                <a:solidFill>
                  <a:schemeClr val="tx1"/>
                </a:solidFill>
                <a:latin typeface="+mn-lt"/>
                <a:ea typeface="+mn-ea"/>
                <a:cs typeface="+mn-cs"/>
              </a:rPr>
              <a:t> de TABLEAU </a:t>
            </a:r>
            <a:r>
              <a:rPr lang="es-ES" sz="1000" kern="1200" baseline="0" dirty="0">
                <a:solidFill>
                  <a:schemeClr val="tx1"/>
                </a:solidFill>
                <a:latin typeface="+mn-lt"/>
                <a:ea typeface="+mn-ea"/>
                <a:cs typeface="+mn-cs"/>
              </a:rPr>
              <a:t>como herramienta de análisis, basándonos en el cuadrante mágico de </a:t>
            </a:r>
            <a:r>
              <a:rPr lang="es-ES" sz="1000" kern="1200" baseline="0" dirty="0" err="1">
                <a:solidFill>
                  <a:schemeClr val="tx1"/>
                </a:solidFill>
                <a:latin typeface="+mn-lt"/>
                <a:ea typeface="+mn-ea"/>
                <a:cs typeface="+mn-cs"/>
              </a:rPr>
              <a:t>Gartner</a:t>
            </a:r>
            <a:r>
              <a:rPr lang="en-US" sz="1000" kern="1200" baseline="0" dirty="0">
                <a:solidFill>
                  <a:schemeClr val="tx1"/>
                </a:solidFill>
                <a:latin typeface="+mn-lt"/>
                <a:ea typeface="+mn-ea"/>
                <a:cs typeface="+mn-cs"/>
              </a:rPr>
              <a:t>(</a:t>
            </a:r>
            <a:r>
              <a:rPr lang="es-ES" sz="1000" kern="1200" baseline="0" dirty="0">
                <a:solidFill>
                  <a:schemeClr val="tx1"/>
                </a:solidFill>
                <a:latin typeface="+mn-lt"/>
                <a:ea typeface="+mn-ea"/>
                <a:cs typeface="+mn-cs"/>
              </a:rPr>
              <a:t>GARTNER es una de las consultoras líderes en el área).</a:t>
            </a:r>
          </a:p>
          <a:p>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Finalizamos con ejemplos de algunos paneles indicadores que se realizaron con el cruzamiento de los datos de la DGEEC y la ANDE. </a:t>
            </a:r>
            <a:endParaRPr lang="es-PY" sz="1000"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a:t>
            </a:fld>
            <a:endParaRPr lang="es-PY"/>
          </a:p>
        </p:txBody>
      </p:sp>
    </p:spTree>
    <p:extLst>
      <p:ext uri="{BB962C8B-B14F-4D97-AF65-F5344CB8AC3E}">
        <p14:creationId xmlns:p14="http://schemas.microsoft.com/office/powerpoint/2010/main" val="489958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Minería de datos se puede definir como el proceso que, a partir de los datos aparentemente no estructurados trata de extraer el conocimiento y / o patrones interesantes desconocidos.</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Estadísticas: proporciona</a:t>
            </a:r>
            <a:r>
              <a:rPr lang="es-ES" sz="1200" b="0" i="0" kern="1200" baseline="0" dirty="0">
                <a:solidFill>
                  <a:schemeClr val="tx1"/>
                </a:solidFill>
                <a:effectLst/>
                <a:latin typeface="+mn-lt"/>
                <a:ea typeface="+mn-ea"/>
                <a:cs typeface="+mn-cs"/>
              </a:rPr>
              <a:t> teorías para estimar probabilidades y predicciones usando datos históricos</a:t>
            </a:r>
            <a:r>
              <a:rPr lang="es-ES" sz="1200" b="0" i="0" kern="1200" dirty="0">
                <a:solidFill>
                  <a:schemeClr val="tx1"/>
                </a:solidFill>
                <a:effectLst/>
                <a:latin typeface="+mn-lt"/>
                <a:ea typeface="+mn-ea"/>
                <a:cs typeface="+mn-cs"/>
              </a:rPr>
              <a:t>.</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Inteligencia artificial:</a:t>
            </a:r>
            <a:r>
              <a:rPr lang="es-ES" sz="1200" b="0" i="0" kern="1200" baseline="0" dirty="0">
                <a:solidFill>
                  <a:schemeClr val="tx1"/>
                </a:solidFill>
                <a:effectLst/>
                <a:latin typeface="+mn-lt"/>
                <a:ea typeface="+mn-ea"/>
                <a:cs typeface="+mn-cs"/>
              </a:rPr>
              <a:t> es extraer datos automáticamente sin la interacción humana, luego aplicar algoritmos de machine </a:t>
            </a:r>
            <a:r>
              <a:rPr lang="es-ES" sz="1200" b="0" i="0" kern="1200" baseline="0" dirty="0" err="1">
                <a:solidFill>
                  <a:schemeClr val="tx1"/>
                </a:solidFill>
                <a:effectLst/>
                <a:latin typeface="+mn-lt"/>
                <a:ea typeface="+mn-ea"/>
                <a:cs typeface="+mn-cs"/>
              </a:rPr>
              <a:t>learning</a:t>
            </a:r>
            <a:r>
              <a:rPr lang="es-ES" sz="1200" b="0" i="0" kern="1200" baseline="0" dirty="0">
                <a:solidFill>
                  <a:schemeClr val="tx1"/>
                </a:solidFill>
                <a:effectLst/>
                <a:latin typeface="+mn-lt"/>
                <a:ea typeface="+mn-ea"/>
                <a:cs typeface="+mn-cs"/>
              </a:rPr>
              <a:t> sobre estos datos y luego con los resultados decidir que acciones tomar y a medida que acumulan mayor cantidad de datos o sea más experiencias estas acciones van mejorando o cambiando ya que al aplicar de nuevo estos algoritmos los resultados serán optimizados.</a:t>
            </a:r>
          </a:p>
          <a:p>
            <a:endParaRPr lang="es-ES" sz="1200" b="0" i="0" kern="1200" baseline="0" dirty="0">
              <a:solidFill>
                <a:schemeClr val="tx1"/>
              </a:solidFill>
              <a:effectLst/>
              <a:latin typeface="+mn-lt"/>
              <a:ea typeface="+mn-ea"/>
              <a:cs typeface="+mn-cs"/>
            </a:endParaRPr>
          </a:p>
          <a:p>
            <a:r>
              <a:rPr lang="es-ES" sz="1200" b="0" i="0" kern="1200" baseline="0" dirty="0">
                <a:solidFill>
                  <a:schemeClr val="tx1"/>
                </a:solidFill>
                <a:effectLst/>
                <a:latin typeface="+mn-lt"/>
                <a:ea typeface="+mn-ea"/>
                <a:cs typeface="+mn-cs"/>
              </a:rPr>
              <a:t>Machine </a:t>
            </a:r>
            <a:r>
              <a:rPr lang="es-ES" sz="1200" b="0" i="0" kern="1200" baseline="0" dirty="0" err="1">
                <a:solidFill>
                  <a:schemeClr val="tx1"/>
                </a:solidFill>
                <a:effectLst/>
                <a:latin typeface="+mn-lt"/>
                <a:ea typeface="+mn-ea"/>
                <a:cs typeface="+mn-cs"/>
              </a:rPr>
              <a:t>learning</a:t>
            </a:r>
            <a:r>
              <a:rPr lang="es-ES" sz="1200" b="0" i="0" kern="1200" baseline="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Explora el estudio,</a:t>
            </a:r>
            <a:r>
              <a:rPr lang="es-ES" sz="1200" b="0" i="0" kern="1200" baseline="0" dirty="0">
                <a:solidFill>
                  <a:schemeClr val="tx1"/>
                </a:solidFill>
                <a:effectLst/>
                <a:latin typeface="+mn-lt"/>
                <a:ea typeface="+mn-ea"/>
                <a:cs typeface="+mn-cs"/>
              </a:rPr>
              <a:t> diseño </a:t>
            </a:r>
            <a:r>
              <a:rPr lang="es-ES" sz="1200" b="0" i="0" kern="1200" dirty="0">
                <a:solidFill>
                  <a:schemeClr val="tx1"/>
                </a:solidFill>
                <a:effectLst/>
                <a:latin typeface="+mn-lt"/>
                <a:ea typeface="+mn-ea"/>
                <a:cs typeface="+mn-cs"/>
              </a:rPr>
              <a:t>y construcción de algoritmos que hacen</a:t>
            </a:r>
            <a:r>
              <a:rPr lang="es-ES" sz="1200" b="0" i="0" kern="1200" baseline="0" dirty="0">
                <a:solidFill>
                  <a:schemeClr val="tx1"/>
                </a:solidFill>
                <a:effectLst/>
                <a:latin typeface="+mn-lt"/>
                <a:ea typeface="+mn-ea"/>
                <a:cs typeface="+mn-cs"/>
              </a:rPr>
              <a:t> posible el </a:t>
            </a:r>
            <a:r>
              <a:rPr lang="es-ES" sz="1200" b="0" i="0" kern="1200" dirty="0">
                <a:solidFill>
                  <a:schemeClr val="tx1"/>
                </a:solidFill>
                <a:effectLst/>
                <a:latin typeface="+mn-lt"/>
                <a:ea typeface="+mn-ea"/>
                <a:cs typeface="+mn-cs"/>
              </a:rPr>
              <a:t>aprendizaje y hacer predicciones sobre los datos ya sea aplicados en IA sin interacción humana o ejecutados por un ser humano. </a:t>
            </a:r>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Permite a los ordenadores encontrar ideas ocultas sin ser programada de manera explícita dónde buscar.</a:t>
            </a:r>
          </a:p>
          <a:p>
            <a:r>
              <a:rPr lang="en-US" sz="1200" b="0" i="0" kern="1200" dirty="0">
                <a:solidFill>
                  <a:schemeClr val="tx1"/>
                </a:solidFill>
                <a:effectLst/>
                <a:latin typeface="+mn-lt"/>
                <a:ea typeface="+mn-ea"/>
                <a:cs typeface="+mn-cs"/>
              </a:rPr>
              <a:t>Example applications include </a:t>
            </a:r>
            <a:r>
              <a:rPr lang="en-US" sz="1200" b="0" i="0" u="none" strike="noStrike" kern="1200" dirty="0">
                <a:solidFill>
                  <a:schemeClr val="tx1"/>
                </a:solidFill>
                <a:effectLst/>
                <a:latin typeface="+mn-lt"/>
                <a:ea typeface="+mn-ea"/>
                <a:cs typeface="+mn-cs"/>
                <a:hlinkClick r:id="rId3" tooltip="Spam filter"/>
              </a:rPr>
              <a:t>spam filtering</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tooltip="Optical character recognition"/>
              </a:rPr>
              <a:t>optical character recognition</a:t>
            </a:r>
            <a:r>
              <a:rPr lang="en-US" sz="1200" b="0" i="0" kern="1200" dirty="0">
                <a:solidFill>
                  <a:schemeClr val="tx1"/>
                </a:solidFill>
                <a:effectLst/>
                <a:latin typeface="+mn-lt"/>
                <a:ea typeface="+mn-ea"/>
                <a:cs typeface="+mn-cs"/>
              </a:rPr>
              <a:t> (OCR), </a:t>
            </a:r>
            <a:r>
              <a:rPr lang="en-US" sz="1200" b="0" i="0" u="none" strike="noStrike" kern="1200" dirty="0">
                <a:solidFill>
                  <a:schemeClr val="tx1"/>
                </a:solidFill>
                <a:effectLst/>
                <a:latin typeface="+mn-lt"/>
                <a:ea typeface="+mn-ea"/>
                <a:cs typeface="+mn-cs"/>
                <a:hlinkClick r:id="rId5" tooltip="Learning to rank"/>
              </a:rPr>
              <a:t>search engines</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6" tooltip="Computer vision"/>
              </a:rPr>
              <a:t>computer vision</a:t>
            </a:r>
            <a:r>
              <a:rPr lang="en-US" sz="1200" b="0" i="0" kern="1200" dirty="0">
                <a:solidFill>
                  <a:schemeClr val="tx1"/>
                </a:solidFill>
                <a:effectLst/>
                <a:latin typeface="+mn-lt"/>
                <a:ea typeface="+mn-ea"/>
                <a:cs typeface="+mn-cs"/>
              </a:rPr>
              <a:t>. </a:t>
            </a:r>
            <a:endParaRPr lang="es-ES" sz="1200" b="0" i="0" kern="1200" baseline="0" dirty="0">
              <a:solidFill>
                <a:schemeClr val="tx1"/>
              </a:solidFill>
              <a:effectLst/>
              <a:latin typeface="+mn-lt"/>
              <a:ea typeface="+mn-ea"/>
              <a:cs typeface="+mn-cs"/>
            </a:endParaRPr>
          </a:p>
          <a:p>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10</a:t>
            </a:fld>
            <a:endParaRPr lang="es-PY"/>
          </a:p>
        </p:txBody>
      </p:sp>
    </p:spTree>
    <p:extLst>
      <p:ext uri="{BB962C8B-B14F-4D97-AF65-F5344CB8AC3E}">
        <p14:creationId xmlns:p14="http://schemas.microsoft.com/office/powerpoint/2010/main" val="785315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Nos olvidamos de las especulaciones/Eliminar las dudas/</a:t>
            </a:r>
            <a:r>
              <a:rPr lang="es-ES" sz="1200" b="0" i="0" kern="1200" dirty="0">
                <a:solidFill>
                  <a:schemeClr val="tx1"/>
                </a:solidFill>
                <a:effectLst/>
                <a:latin typeface="+mn-lt"/>
                <a:ea typeface="+mn-ea"/>
                <a:cs typeface="+mn-cs"/>
              </a:rPr>
              <a:t>Toma de decisión en base a datos más sólidos en lugar de adivinanzas y corazonadas, inclusive antes que la competencia.</a:t>
            </a: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Obtener</a:t>
            </a:r>
            <a:r>
              <a:rPr lang="es-PY" sz="1200" b="0" i="0" kern="1200" baseline="0" dirty="0">
                <a:solidFill>
                  <a:schemeClr val="tx1"/>
                </a:solidFill>
                <a:effectLst/>
                <a:latin typeface="+mn-lt"/>
                <a:ea typeface="+mn-ea"/>
                <a:cs typeface="+mn-cs"/>
              </a:rPr>
              <a:t> respuestas rápidas(drill up, drill </a:t>
            </a:r>
            <a:r>
              <a:rPr lang="es-PY" sz="1200" b="0" i="0" kern="1200" baseline="0" dirty="0" err="1">
                <a:solidFill>
                  <a:schemeClr val="tx1"/>
                </a:solidFill>
                <a:effectLst/>
                <a:latin typeface="+mn-lt"/>
                <a:ea typeface="+mn-ea"/>
                <a:cs typeface="+mn-cs"/>
              </a:rPr>
              <a:t>down</a:t>
            </a:r>
            <a:r>
              <a:rPr lang="es-PY" sz="1200" b="0" i="0" kern="1200" baseline="0" dirty="0">
                <a:solidFill>
                  <a:schemeClr val="tx1"/>
                </a:solidFill>
                <a:effectLst/>
                <a:latin typeface="+mn-lt"/>
                <a:ea typeface="+mn-ea"/>
                <a:cs typeface="+mn-cs"/>
              </a:rPr>
              <a:t>) a las preguntas de negocio.</a:t>
            </a:r>
            <a:r>
              <a:rPr lang="es-ES" sz="1200" dirty="0"/>
              <a:t>.</a:t>
            </a:r>
          </a:p>
          <a:p>
            <a:pPr marL="285750" indent="-285750">
              <a:buFont typeface="Arial" panose="020B0604020202020204" pitchFamily="34" charset="0"/>
              <a:buChar char="•"/>
            </a:pPr>
            <a:r>
              <a:rPr lang="es-ES" sz="1200" dirty="0"/>
              <a:t>Obtener información sobre el comportamiento del cliente(más rentable,</a:t>
            </a:r>
            <a:r>
              <a:rPr lang="es-ES" sz="1200" baseline="0" dirty="0"/>
              <a:t> clientes futuros, segmentos, menor numero pero más rentables</a:t>
            </a:r>
            <a:r>
              <a:rPr lang="es-ES" sz="1200" dirty="0"/>
              <a:t>)</a:t>
            </a:r>
          </a:p>
          <a:p>
            <a:pPr marL="285750" indent="-285750">
              <a:buFont typeface="Arial" panose="020B0604020202020204" pitchFamily="34" charset="0"/>
              <a:buChar char="•"/>
            </a:pPr>
            <a:r>
              <a:rPr lang="es-ES" sz="1200" dirty="0"/>
              <a:t>Aprender a optimizar/coordinar las operaciones</a:t>
            </a:r>
          </a:p>
          <a:p>
            <a:pPr marL="285750" indent="-285750">
              <a:buFont typeface="Arial" panose="020B0604020202020204" pitchFamily="34" charset="0"/>
              <a:buChar char="•"/>
            </a:pPr>
            <a:r>
              <a:rPr lang="es-ES" sz="1200" dirty="0"/>
              <a:t>Mejorar</a:t>
            </a:r>
            <a:r>
              <a:rPr lang="es-ES" sz="1200" baseline="0" dirty="0"/>
              <a:t> la eficiencia/</a:t>
            </a:r>
            <a:r>
              <a:rPr lang="es-ES" sz="1200" dirty="0"/>
              <a:t>Reducción de costos/Mejora la comunicación</a:t>
            </a:r>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Vea donde su empresa ha estado, donde se encuentra ahora y hacia dónde se dirige.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11</a:t>
            </a:fld>
            <a:endParaRPr lang="es-PY"/>
          </a:p>
        </p:txBody>
      </p:sp>
    </p:spTree>
    <p:extLst>
      <p:ext uri="{BB962C8B-B14F-4D97-AF65-F5344CB8AC3E}">
        <p14:creationId xmlns:p14="http://schemas.microsoft.com/office/powerpoint/2010/main" val="36046411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Las personas comprenden mejor los datos presentados mediante imágenes que leyendo números en filas y columnas. Con la visualización de datos, puede formular y responder a preguntas más eficazmente, como “¿Dónde aumentan las ventas?”, “¿Qué impulsa el aumento?” y “¿Cuáles son las características de los clientes que usan diferentes servicios?”. Combine el análisis visual con el poder de la ciencia de los datos para transformar activos poco utilizados en una ventaja competitiva.</a:t>
            </a:r>
            <a:br>
              <a:rPr lang="es-ES" sz="1200" b="0" i="0" kern="1200" dirty="0">
                <a:solidFill>
                  <a:schemeClr val="tx1"/>
                </a:solidFill>
                <a:effectLst/>
                <a:latin typeface="+mn-lt"/>
                <a:ea typeface="+mn-ea"/>
                <a:cs typeface="+mn-cs"/>
              </a:rPr>
            </a:b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OBS: enfatizar la agilidad vs crear consultas en las BDS y esperar por cambios de las mismas generalmente realizadas por otros departamentos, optimiza el tiempo de obtención</a:t>
            </a:r>
            <a:r>
              <a:rPr lang="es-PY" sz="1200" b="0" i="0" kern="1200" dirty="0">
                <a:solidFill>
                  <a:schemeClr val="tx1"/>
                </a:solidFill>
                <a:effectLst/>
                <a:latin typeface="+mn-lt"/>
                <a:ea typeface="+mn-ea"/>
                <a:cs typeface="+mn-cs"/>
              </a:rPr>
              <a:t> y limpieza de datos</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12</a:t>
            </a:fld>
            <a:endParaRPr lang="es-PY"/>
          </a:p>
        </p:txBody>
      </p:sp>
    </p:spTree>
    <p:extLst>
      <p:ext uri="{BB962C8B-B14F-4D97-AF65-F5344CB8AC3E}">
        <p14:creationId xmlns:p14="http://schemas.microsoft.com/office/powerpoint/2010/main" val="2250869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13</a:t>
            </a:fld>
            <a:endParaRPr lang="es-PY"/>
          </a:p>
        </p:txBody>
      </p:sp>
    </p:spTree>
    <p:extLst>
      <p:ext uri="{BB962C8B-B14F-4D97-AF65-F5344CB8AC3E}">
        <p14:creationId xmlns:p14="http://schemas.microsoft.com/office/powerpoint/2010/main" val="1067607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En un entorno de BI bien implementado el departamento de TI </a:t>
            </a:r>
            <a:r>
              <a:rPr lang="es-PY" sz="1200" b="0" i="0" kern="1200" dirty="0" err="1">
                <a:solidFill>
                  <a:schemeClr val="tx1"/>
                </a:solidFill>
                <a:effectLst/>
                <a:latin typeface="+mn-lt"/>
                <a:ea typeface="+mn-ea"/>
                <a:cs typeface="+mn-cs"/>
              </a:rPr>
              <a:t>disponibiliza</a:t>
            </a:r>
            <a:r>
              <a:rPr lang="es-PY" sz="1200" b="0" i="0" kern="1200" baseline="0" dirty="0">
                <a:solidFill>
                  <a:schemeClr val="tx1"/>
                </a:solidFill>
                <a:effectLst/>
                <a:latin typeface="+mn-lt"/>
                <a:ea typeface="+mn-ea"/>
                <a:cs typeface="+mn-cs"/>
              </a:rPr>
              <a:t> todos los conjuntos de datos de forma que es muy sencillo agarrar estos datos y mezclarlos en un nuevo conjunto que podría darnos un panorama diferente a la que teníamos previamente y nos ayudará a descubrir nuevas oportunidades</a:t>
            </a:r>
            <a:br>
              <a:rPr lang="es-PY" sz="1200" b="0" i="0" kern="1200" baseline="0" dirty="0">
                <a:solidFill>
                  <a:schemeClr val="tx1"/>
                </a:solidFill>
                <a:effectLst/>
                <a:latin typeface="+mn-lt"/>
                <a:ea typeface="+mn-ea"/>
                <a:cs typeface="+mn-cs"/>
              </a:rPr>
            </a:br>
            <a:r>
              <a:rPr lang="es-PY" sz="1200" b="0" i="0" kern="1200" baseline="0" dirty="0">
                <a:solidFill>
                  <a:schemeClr val="tx1"/>
                </a:solidFill>
                <a:effectLst/>
                <a:latin typeface="+mn-lt"/>
                <a:ea typeface="+mn-ea"/>
                <a:cs typeface="+mn-cs"/>
              </a:rPr>
              <a:t>Filtros: solo estirar un campo y ya se transforma en filtro, esto es la diferencia entre un informe tradicionales.</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14</a:t>
            </a:fld>
            <a:endParaRPr lang="es-PY"/>
          </a:p>
        </p:txBody>
      </p:sp>
    </p:spTree>
    <p:extLst>
      <p:ext uri="{BB962C8B-B14F-4D97-AF65-F5344CB8AC3E}">
        <p14:creationId xmlns:p14="http://schemas.microsoft.com/office/powerpoint/2010/main" val="23059456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cuadrante mágico de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es utilizado para presentar los resultados de una investigación sobre 4 tipos de proveedores de tecnología.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categoriza sus resultados en cuatro </a:t>
            </a:r>
            <a:r>
              <a:rPr lang="es-PY" sz="1200" b="0" i="0" kern="1200" dirty="0" err="1">
                <a:solidFill>
                  <a:schemeClr val="tx1"/>
                </a:solidFill>
                <a:effectLst/>
                <a:latin typeface="+mn-lt"/>
                <a:ea typeface="+mn-ea"/>
                <a:cs typeface="+mn-cs"/>
              </a:rPr>
              <a:t>cuandrantes</a:t>
            </a:r>
            <a:r>
              <a:rPr lang="es-PY" sz="1200" b="0" i="0" kern="1200" dirty="0">
                <a:solidFill>
                  <a:schemeClr val="tx1"/>
                </a:solidFill>
                <a:effectLst/>
                <a:latin typeface="+mn-lt"/>
                <a:ea typeface="+mn-ea"/>
                <a:cs typeface="+mn-cs"/>
              </a:rPr>
              <a:t> y dos ejes: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EJES: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eje X o integridad de la visión es la capacidad de anticiparse y adaptarse a las necesidades del mercado(</a:t>
            </a:r>
            <a:r>
              <a:rPr lang="es-PY" sz="1200" b="0" i="0" kern="1200" dirty="0" err="1">
                <a:solidFill>
                  <a:schemeClr val="tx1"/>
                </a:solidFill>
                <a:effectLst/>
                <a:latin typeface="+mn-lt"/>
                <a:ea typeface="+mn-ea"/>
                <a:cs typeface="+mn-cs"/>
              </a:rPr>
              <a:t>Ej:Office</a:t>
            </a:r>
            <a:r>
              <a:rPr lang="es-PY" sz="1200" b="0" i="0" kern="1200" dirty="0">
                <a:solidFill>
                  <a:schemeClr val="tx1"/>
                </a:solidFill>
                <a:effectLst/>
                <a:latin typeface="+mn-lt"/>
                <a:ea typeface="+mn-ea"/>
                <a:cs typeface="+mn-cs"/>
              </a:rPr>
              <a:t> vs Google </a:t>
            </a:r>
            <a:r>
              <a:rPr lang="es-PY" sz="1200" b="0" i="0" kern="1200" dirty="0" err="1">
                <a:solidFill>
                  <a:schemeClr val="tx1"/>
                </a:solidFill>
                <a:effectLst/>
                <a:latin typeface="+mn-lt"/>
                <a:ea typeface="+mn-ea"/>
                <a:cs typeface="+mn-cs"/>
              </a:rPr>
              <a:t>Docs</a:t>
            </a:r>
            <a:r>
              <a:rPr lang="es-PY" sz="1200" b="0" i="0" kern="1200" dirty="0">
                <a:solidFill>
                  <a:schemeClr val="tx1"/>
                </a:solidFill>
                <a:effectLst/>
                <a:latin typeface="+mn-lt"/>
                <a:ea typeface="+mn-ea"/>
                <a:cs typeface="+mn-cs"/>
              </a:rPr>
              <a:t>, Nokia vs Samsung).</a:t>
            </a: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El eje Y o capacidad para ejecutar es llevar a cabo una visión con un alto nivel de eficiencia.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CUADRANTES:</a:t>
            </a:r>
          </a:p>
          <a:p>
            <a:pPr algn="l">
              <a:buFont typeface="Arial" panose="020B0604020202020204" pitchFamily="34" charset="0"/>
              <a:buChar char="•"/>
            </a:pPr>
            <a:r>
              <a:rPr lang="es-ES" b="0" i="0" dirty="0">
                <a:solidFill>
                  <a:srgbClr val="333333"/>
                </a:solidFill>
                <a:effectLst/>
                <a:latin typeface="Georgia" panose="02040502050405020303" pitchFamily="18" charset="0"/>
              </a:rPr>
              <a:t>Líderes </a:t>
            </a:r>
            <a:r>
              <a:rPr lang="en-US" b="0" i="0" dirty="0">
                <a:solidFill>
                  <a:srgbClr val="333333"/>
                </a:solidFill>
                <a:effectLst/>
                <a:latin typeface="Georgia" panose="02040502050405020303" pitchFamily="18" charset="0"/>
              </a:rPr>
              <a:t>-&gt;</a:t>
            </a:r>
            <a:r>
              <a:rPr lang="es-ES" b="0" i="0" dirty="0">
                <a:solidFill>
                  <a:srgbClr val="333333"/>
                </a:solidFill>
                <a:effectLst/>
                <a:latin typeface="Georgia" panose="02040502050405020303" pitchFamily="18" charset="0"/>
              </a:rPr>
              <a:t>ejecutan bien su visión actual y están bien posicionados para mañana</a:t>
            </a:r>
          </a:p>
          <a:p>
            <a:pPr algn="l">
              <a:buFont typeface="Arial" panose="020B0604020202020204" pitchFamily="34" charset="0"/>
              <a:buChar char="•"/>
            </a:pPr>
            <a:r>
              <a:rPr lang="es-ES" b="0" i="0" dirty="0">
                <a:solidFill>
                  <a:srgbClr val="333333"/>
                </a:solidFill>
                <a:effectLst/>
                <a:latin typeface="Georgia" panose="02040502050405020303" pitchFamily="18" charset="0"/>
              </a:rPr>
              <a:t>aspirantes -&gt;ejecutan bien hoy o pueden dominar un segmento grande, pero no demuestran una comprensión de la dirección del mercado</a:t>
            </a:r>
          </a:p>
          <a:p>
            <a:pPr algn="l">
              <a:buFont typeface="Arial" panose="020B0604020202020204" pitchFamily="34" charset="0"/>
              <a:buChar char="•"/>
            </a:pPr>
            <a:r>
              <a:rPr lang="es-ES" b="0" i="0" dirty="0">
                <a:solidFill>
                  <a:srgbClr val="333333"/>
                </a:solidFill>
                <a:effectLst/>
                <a:latin typeface="Georgia" panose="02040502050405020303" pitchFamily="18" charset="0"/>
              </a:rPr>
              <a:t>Visionarios -&gt; entienden dónde va el mercado o tienen una visión para cambiar las reglas del mercado, pero todavía no ejecutan </a:t>
            </a:r>
            <a:r>
              <a:rPr lang="es-ES" b="0" i="0" dirty="0" err="1">
                <a:solidFill>
                  <a:srgbClr val="333333"/>
                </a:solidFill>
                <a:effectLst/>
                <a:latin typeface="Georgia" panose="02040502050405020303" pitchFamily="18" charset="0"/>
              </a:rPr>
              <a:t>bie</a:t>
            </a: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0" i="0" dirty="0">
                <a:solidFill>
                  <a:srgbClr val="333333"/>
                </a:solidFill>
                <a:effectLst/>
                <a:latin typeface="Georgia" panose="02040502050405020303" pitchFamily="18" charset="0"/>
              </a:rPr>
              <a:t>nichos específicos (niche </a:t>
            </a:r>
            <a:r>
              <a:rPr lang="es-ES" b="0" i="0" dirty="0" err="1">
                <a:solidFill>
                  <a:srgbClr val="333333"/>
                </a:solidFill>
                <a:effectLst/>
                <a:latin typeface="Georgia" panose="02040502050405020303" pitchFamily="18" charset="0"/>
              </a:rPr>
              <a:t>players</a:t>
            </a:r>
            <a:r>
              <a:rPr lang="es-ES" b="0" i="0" dirty="0">
                <a:solidFill>
                  <a:srgbClr val="333333"/>
                </a:solidFill>
                <a:effectLst/>
                <a:latin typeface="Georgia" panose="02040502050405020303" pitchFamily="18" charset="0"/>
              </a:rPr>
              <a:t>): enfocados a determinadas áreas de las tecnologías, sin disponer de una suite completa.</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 cuadrante mágico trata de herramientas para DATA DISCOVERY.</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Podemos visualizar en esta imagen que la herramienta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esta mejor posicionada en el cuadrante de los lideres de este tipo de tecnología.</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15</a:t>
            </a:fld>
            <a:endParaRPr lang="es-PY"/>
          </a:p>
        </p:txBody>
      </p:sp>
    </p:spTree>
    <p:extLst>
      <p:ext uri="{BB962C8B-B14F-4D97-AF65-F5344CB8AC3E}">
        <p14:creationId xmlns:p14="http://schemas.microsoft.com/office/powerpoint/2010/main" val="4539078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err="1">
                <a:solidFill>
                  <a:schemeClr val="tx1"/>
                </a:solidFill>
                <a:effectLst/>
                <a:latin typeface="+mn-lt"/>
                <a:ea typeface="+mn-ea"/>
                <a:cs typeface="+mn-cs"/>
              </a:rPr>
              <a:t>Gartner</a:t>
            </a:r>
            <a:r>
              <a:rPr lang="es-ES" sz="1200" b="0" i="0" kern="1200" dirty="0">
                <a:solidFill>
                  <a:schemeClr val="tx1"/>
                </a:solidFill>
                <a:effectLst/>
                <a:latin typeface="+mn-lt"/>
                <a:ea typeface="+mn-ea"/>
                <a:cs typeface="+mn-cs"/>
              </a:rPr>
              <a:t> ha señalado lo siguiente: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Creemos que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es el líder entre los productos de análisis modernos porque proporciona una solución completa de análisis visual. Los usuarios se pueden conectar a casi cualquier fuente de datos. Incluso los usuarios sin conocimientos técnicos pueden analizar esos datos a través de nuestra interfaz de arrastrar y soltar. Cualquier persona puede hacer preguntas a sus datos y contestarlas a la velocidad del pensamiento y, luego, compartir sus descubrimientos fácilmente.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Una imagen vale más que un millón de filas. Mediante la visualización de datos con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la información cobra vida, produce un impacto y comunica ideas complejas de manera sencilla. Las visualizaciones expresivas le permiten dejar atrás los gráficos estáticos para crear vistas de datos polifacéticas y explorar todas las dimensiones.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se vuelve una extensión natural de su proceso de razonamiento y le permitirá descubrir oportunidades ocultas con la facilidad de arrastrar y soltar.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Las personas comprenden mejor los datos presentados mediante imágenes que leyendo números en filas y columnas. Con la visualización de datos, puede formular y responder a preguntas más eficazmente, como “¿Dónde aumentan las ventas?”, “¿Qué impulsa el aumento?” y “¿Cuáles son las características de los clientes que usan diferentes servicios?”. Combine el análisis visual con el poder de la ciencia de los datos para transformar activos poco utilizados en una ventaja competitiva.</a:t>
            </a:r>
            <a:endParaRPr lang="en-U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 </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16</a:t>
            </a:fld>
            <a:endParaRPr lang="es-PY"/>
          </a:p>
        </p:txBody>
      </p:sp>
    </p:spTree>
    <p:extLst>
      <p:ext uri="{BB962C8B-B14F-4D97-AF65-F5344CB8AC3E}">
        <p14:creationId xmlns:p14="http://schemas.microsoft.com/office/powerpoint/2010/main" val="4679928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esta sección se presentan 4 productos construidos en esta Tesis, los cuales son Paneles de Control, en donde se relacionan conjuntos de datos de la ANDE y de la DGEEC. Una de las técnicas utilizadas para medir el crecimiento es la tasa de crecimiento, la cual se obtiene de la siguiente forma: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21</a:t>
            </a:fld>
            <a:endParaRPr lang="es-PY"/>
          </a:p>
        </p:txBody>
      </p:sp>
    </p:spTree>
    <p:extLst>
      <p:ext uri="{BB962C8B-B14F-4D97-AF65-F5344CB8AC3E}">
        <p14:creationId xmlns:p14="http://schemas.microsoft.com/office/powerpoint/2010/main" val="35737625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22</a:t>
            </a:fld>
            <a:endParaRPr lang="es-PY"/>
          </a:p>
        </p:txBody>
      </p:sp>
    </p:spTree>
    <p:extLst>
      <p:ext uri="{BB962C8B-B14F-4D97-AF65-F5344CB8AC3E}">
        <p14:creationId xmlns:p14="http://schemas.microsoft.com/office/powerpoint/2010/main" val="36559560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23</a:t>
            </a:fld>
            <a:endParaRPr lang="es-PY"/>
          </a:p>
        </p:txBody>
      </p:sp>
    </p:spTree>
    <p:extLst>
      <p:ext uri="{BB962C8B-B14F-4D97-AF65-F5344CB8AC3E}">
        <p14:creationId xmlns:p14="http://schemas.microsoft.com/office/powerpoint/2010/main" val="1541808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Aberdeen Group: Grupo</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encargado</a:t>
            </a:r>
            <a:r>
              <a:rPr lang="en-US" sz="1200" b="0" i="0" kern="1200" baseline="0" dirty="0">
                <a:solidFill>
                  <a:schemeClr val="tx1"/>
                </a:solidFill>
                <a:effectLst/>
                <a:latin typeface="+mn-lt"/>
                <a:ea typeface="+mn-ea"/>
                <a:cs typeface="+mn-cs"/>
              </a:rPr>
              <a:t> de </a:t>
            </a:r>
            <a:r>
              <a:rPr lang="en-US" sz="1200" b="0" i="0" kern="1200" baseline="0" dirty="0" err="1">
                <a:solidFill>
                  <a:schemeClr val="tx1"/>
                </a:solidFill>
                <a:effectLst/>
                <a:latin typeface="+mn-lt"/>
                <a:ea typeface="+mn-ea"/>
                <a:cs typeface="+mn-cs"/>
              </a:rPr>
              <a:t>hacer</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encuestas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sobre</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negocios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desde</a:t>
            </a:r>
            <a:r>
              <a:rPr lang="en-US" sz="1200" b="0" i="0" kern="1200" baseline="0" dirty="0">
                <a:solidFill>
                  <a:schemeClr val="tx1"/>
                </a:solidFill>
                <a:effectLst/>
                <a:latin typeface="+mn-lt"/>
                <a:ea typeface="+mn-ea"/>
                <a:cs typeface="+mn-cs"/>
              </a:rPr>
              <a:t> 1988</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baseline="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Underscoring this point, a recent Aberdeen Group study found only 53% of managers at leading organizations used BI tools at least once a week, only a third (32%) interacted with dashboards extensively and slightly more than a third (34%) of organizations surveyed recognized that “many decisions are based on poor data” when considering challenges in adopting real-time intelligence solutions. </a:t>
            </a:r>
            <a:br>
              <a:rPr lang="en-US" sz="1200" b="0" i="0" kern="1200" dirty="0">
                <a:solidFill>
                  <a:schemeClr val="tx1"/>
                </a:solidFill>
                <a:effectLst/>
                <a:latin typeface="+mn-lt"/>
                <a:ea typeface="+mn-ea"/>
                <a:cs typeface="+mn-cs"/>
              </a:rPr>
            </a:b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a:t>
            </a:fld>
            <a:endParaRPr lang="es-PY"/>
          </a:p>
        </p:txBody>
      </p:sp>
    </p:spTree>
    <p:extLst>
      <p:ext uri="{BB962C8B-B14F-4D97-AF65-F5344CB8AC3E}">
        <p14:creationId xmlns:p14="http://schemas.microsoft.com/office/powerpoint/2010/main" val="30307991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24</a:t>
            </a:fld>
            <a:endParaRPr lang="es-PY"/>
          </a:p>
        </p:txBody>
      </p:sp>
    </p:spTree>
    <p:extLst>
      <p:ext uri="{BB962C8B-B14F-4D97-AF65-F5344CB8AC3E}">
        <p14:creationId xmlns:p14="http://schemas.microsoft.com/office/powerpoint/2010/main" val="337446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25</a:t>
            </a:fld>
            <a:endParaRPr lang="es-PY"/>
          </a:p>
        </p:txBody>
      </p:sp>
    </p:spTree>
    <p:extLst>
      <p:ext uri="{BB962C8B-B14F-4D97-AF65-F5344CB8AC3E}">
        <p14:creationId xmlns:p14="http://schemas.microsoft.com/office/powerpoint/2010/main" val="38583746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26</a:t>
            </a:fld>
            <a:endParaRPr lang="es-PY"/>
          </a:p>
        </p:txBody>
      </p:sp>
    </p:spTree>
    <p:extLst>
      <p:ext uri="{BB962C8B-B14F-4D97-AF65-F5344CB8AC3E}">
        <p14:creationId xmlns:p14="http://schemas.microsoft.com/office/powerpoint/2010/main" val="11403697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27</a:t>
            </a:fld>
            <a:endParaRPr lang="es-PY"/>
          </a:p>
        </p:txBody>
      </p:sp>
    </p:spTree>
    <p:extLst>
      <p:ext uri="{BB962C8B-B14F-4D97-AF65-F5344CB8AC3E}">
        <p14:creationId xmlns:p14="http://schemas.microsoft.com/office/powerpoint/2010/main" val="21997447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28</a:t>
            </a:fld>
            <a:endParaRPr lang="es-PY"/>
          </a:p>
        </p:txBody>
      </p:sp>
    </p:spTree>
    <p:extLst>
      <p:ext uri="{BB962C8B-B14F-4D97-AF65-F5344CB8AC3E}">
        <p14:creationId xmlns:p14="http://schemas.microsoft.com/office/powerpoint/2010/main" val="29585477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29</a:t>
            </a:fld>
            <a:endParaRPr lang="es-PY"/>
          </a:p>
        </p:txBody>
      </p:sp>
    </p:spTree>
    <p:extLst>
      <p:ext uri="{BB962C8B-B14F-4D97-AF65-F5344CB8AC3E}">
        <p14:creationId xmlns:p14="http://schemas.microsoft.com/office/powerpoint/2010/main" val="9319066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30</a:t>
            </a:fld>
            <a:endParaRPr lang="es-PY"/>
          </a:p>
        </p:txBody>
      </p:sp>
    </p:spTree>
    <p:extLst>
      <p:ext uri="{BB962C8B-B14F-4D97-AF65-F5344CB8AC3E}">
        <p14:creationId xmlns:p14="http://schemas.microsoft.com/office/powerpoint/2010/main" val="4560931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31</a:t>
            </a:fld>
            <a:endParaRPr lang="es-PY"/>
          </a:p>
        </p:txBody>
      </p:sp>
    </p:spTree>
    <p:extLst>
      <p:ext uri="{BB962C8B-B14F-4D97-AF65-F5344CB8AC3E}">
        <p14:creationId xmlns:p14="http://schemas.microsoft.com/office/powerpoint/2010/main" val="3170985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32</a:t>
            </a:fld>
            <a:endParaRPr lang="es-PY"/>
          </a:p>
        </p:txBody>
      </p:sp>
    </p:spTree>
    <p:extLst>
      <p:ext uri="{BB962C8B-B14F-4D97-AF65-F5344CB8AC3E}">
        <p14:creationId xmlns:p14="http://schemas.microsoft.com/office/powerpoint/2010/main" val="3873679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33</a:t>
            </a:fld>
            <a:endParaRPr lang="es-PY"/>
          </a:p>
        </p:txBody>
      </p:sp>
    </p:spTree>
    <p:extLst>
      <p:ext uri="{BB962C8B-B14F-4D97-AF65-F5344CB8AC3E}">
        <p14:creationId xmlns:p14="http://schemas.microsoft.com/office/powerpoint/2010/main" val="2516275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a:t>
            </a:fld>
            <a:endParaRPr lang="es-PY"/>
          </a:p>
        </p:txBody>
      </p:sp>
    </p:spTree>
    <p:extLst>
      <p:ext uri="{BB962C8B-B14F-4D97-AF65-F5344CB8AC3E}">
        <p14:creationId xmlns:p14="http://schemas.microsoft.com/office/powerpoint/2010/main" val="34985092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34</a:t>
            </a:fld>
            <a:endParaRPr lang="es-PY"/>
          </a:p>
        </p:txBody>
      </p:sp>
    </p:spTree>
    <p:extLst>
      <p:ext uri="{BB962C8B-B14F-4D97-AF65-F5344CB8AC3E}">
        <p14:creationId xmlns:p14="http://schemas.microsoft.com/office/powerpoint/2010/main" val="20817855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35</a:t>
            </a:fld>
            <a:endParaRPr lang="es-PY"/>
          </a:p>
        </p:txBody>
      </p:sp>
    </p:spTree>
    <p:extLst>
      <p:ext uri="{BB962C8B-B14F-4D97-AF65-F5344CB8AC3E}">
        <p14:creationId xmlns:p14="http://schemas.microsoft.com/office/powerpoint/2010/main" val="41403606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36</a:t>
            </a:fld>
            <a:endParaRPr lang="es-PY"/>
          </a:p>
        </p:txBody>
      </p:sp>
    </p:spTree>
    <p:extLst>
      <p:ext uri="{BB962C8B-B14F-4D97-AF65-F5344CB8AC3E}">
        <p14:creationId xmlns:p14="http://schemas.microsoft.com/office/powerpoint/2010/main" val="12127263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37</a:t>
            </a:fld>
            <a:endParaRPr lang="es-PY"/>
          </a:p>
        </p:txBody>
      </p:sp>
    </p:spTree>
    <p:extLst>
      <p:ext uri="{BB962C8B-B14F-4D97-AF65-F5344CB8AC3E}">
        <p14:creationId xmlns:p14="http://schemas.microsoft.com/office/powerpoint/2010/main" val="3756679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38</a:t>
            </a:fld>
            <a:endParaRPr lang="es-PY"/>
          </a:p>
        </p:txBody>
      </p:sp>
    </p:spTree>
    <p:extLst>
      <p:ext uri="{BB962C8B-B14F-4D97-AF65-F5344CB8AC3E}">
        <p14:creationId xmlns:p14="http://schemas.microsoft.com/office/powerpoint/2010/main" val="20724727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39</a:t>
            </a:fld>
            <a:endParaRPr lang="es-PY"/>
          </a:p>
        </p:txBody>
      </p:sp>
    </p:spTree>
    <p:extLst>
      <p:ext uri="{BB962C8B-B14F-4D97-AF65-F5344CB8AC3E}">
        <p14:creationId xmlns:p14="http://schemas.microsoft.com/office/powerpoint/2010/main" val="3243988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40</a:t>
            </a:fld>
            <a:endParaRPr lang="es-PY"/>
          </a:p>
        </p:txBody>
      </p:sp>
    </p:spTree>
    <p:extLst>
      <p:ext uri="{BB962C8B-B14F-4D97-AF65-F5344CB8AC3E}">
        <p14:creationId xmlns:p14="http://schemas.microsoft.com/office/powerpoint/2010/main" val="18916315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41</a:t>
            </a:fld>
            <a:endParaRPr lang="es-PY"/>
          </a:p>
        </p:txBody>
      </p:sp>
    </p:spTree>
    <p:extLst>
      <p:ext uri="{BB962C8B-B14F-4D97-AF65-F5344CB8AC3E}">
        <p14:creationId xmlns:p14="http://schemas.microsoft.com/office/powerpoint/2010/main" val="25046415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42</a:t>
            </a:fld>
            <a:endParaRPr lang="es-PY"/>
          </a:p>
        </p:txBody>
      </p:sp>
    </p:spTree>
    <p:extLst>
      <p:ext uri="{BB962C8B-B14F-4D97-AF65-F5344CB8AC3E}">
        <p14:creationId xmlns:p14="http://schemas.microsoft.com/office/powerpoint/2010/main" val="18034318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43</a:t>
            </a:fld>
            <a:endParaRPr lang="es-PY"/>
          </a:p>
        </p:txBody>
      </p:sp>
    </p:spTree>
    <p:extLst>
      <p:ext uri="{BB962C8B-B14F-4D97-AF65-F5344CB8AC3E}">
        <p14:creationId xmlns:p14="http://schemas.microsoft.com/office/powerpoint/2010/main" val="381927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Known unknowns: Data mining, text mining, analytics, forecasting(</a:t>
            </a:r>
            <a:r>
              <a:rPr lang="en-US" sz="1200" b="0" i="0" kern="1200" dirty="0" err="1">
                <a:solidFill>
                  <a:schemeClr val="tx1"/>
                </a:solidFill>
                <a:effectLst/>
                <a:latin typeface="+mn-lt"/>
                <a:ea typeface="+mn-ea"/>
                <a:cs typeface="+mn-cs"/>
              </a:rPr>
              <a:t>pronostico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linea</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tiempo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sobre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eventos</a:t>
            </a:r>
            <a:r>
              <a:rPr lang="en-US" sz="1200" b="0" i="0" kern="1200" dirty="0">
                <a:solidFill>
                  <a:schemeClr val="tx1"/>
                </a:solidFill>
                <a:effectLst/>
                <a:latin typeface="+mn-lt"/>
                <a:ea typeface="+mn-ea"/>
                <a:cs typeface="+mn-cs"/>
              </a:rPr>
              <a: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Unknowns Unknows: Machine learning, artificial intelligence, big data, prediction(el </a:t>
            </a:r>
            <a:r>
              <a:rPr lang="en-US" sz="1200" b="0" i="0" kern="1200" dirty="0" err="1">
                <a:solidFill>
                  <a:schemeClr val="tx1"/>
                </a:solidFill>
                <a:effectLst/>
                <a:latin typeface="+mn-lt"/>
                <a:ea typeface="+mn-ea"/>
                <a:cs typeface="+mn-cs"/>
              </a:rPr>
              <a:t>cliente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pagar</a:t>
            </a:r>
            <a:r>
              <a:rPr lang="es-PY" sz="1200" b="0" i="0" kern="1200" dirty="0">
                <a:solidFill>
                  <a:schemeClr val="tx1"/>
                </a:solidFill>
                <a:effectLst/>
                <a:latin typeface="+mn-lt"/>
                <a:ea typeface="+mn-ea"/>
                <a:cs typeface="+mn-cs"/>
              </a:rPr>
              <a:t>á o no su tarjeta de </a:t>
            </a:r>
            <a:r>
              <a:rPr lang="es-PY" sz="1200" b="0" i="0" kern="1200" dirty="0" err="1">
                <a:solidFill>
                  <a:schemeClr val="tx1"/>
                </a:solidFill>
                <a:effectLst/>
                <a:latin typeface="+mn-lt"/>
                <a:ea typeface="+mn-ea"/>
                <a:cs typeface="+mn-cs"/>
              </a:rPr>
              <a:t>credito</a:t>
            </a:r>
            <a:r>
              <a:rPr lang="en-US" sz="1200" b="0" i="0" kern="1200" dirty="0">
                <a:solidFill>
                  <a:schemeClr val="tx1"/>
                </a:solidFill>
                <a:effectLst/>
                <a:latin typeface="+mn-lt"/>
                <a:ea typeface="+mn-ea"/>
                <a:cs typeface="+mn-cs"/>
              </a:rPr>
              <a:t>)..</a:t>
            </a:r>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a:t>
            </a:fld>
            <a:endParaRPr lang="es-PY"/>
          </a:p>
        </p:txBody>
      </p:sp>
    </p:spTree>
    <p:extLst>
      <p:ext uri="{BB962C8B-B14F-4D97-AF65-F5344CB8AC3E}">
        <p14:creationId xmlns:p14="http://schemas.microsoft.com/office/powerpoint/2010/main" val="3313264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44</a:t>
            </a:fld>
            <a:endParaRPr lang="es-PY"/>
          </a:p>
        </p:txBody>
      </p:sp>
    </p:spTree>
    <p:extLst>
      <p:ext uri="{BB962C8B-B14F-4D97-AF65-F5344CB8AC3E}">
        <p14:creationId xmlns:p14="http://schemas.microsoft.com/office/powerpoint/2010/main" val="34056856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45</a:t>
            </a:fld>
            <a:endParaRPr lang="es-PY"/>
          </a:p>
        </p:txBody>
      </p:sp>
    </p:spTree>
    <p:extLst>
      <p:ext uri="{BB962C8B-B14F-4D97-AF65-F5344CB8AC3E}">
        <p14:creationId xmlns:p14="http://schemas.microsoft.com/office/powerpoint/2010/main" val="26164122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46</a:t>
            </a:fld>
            <a:endParaRPr lang="es-PY"/>
          </a:p>
        </p:txBody>
      </p:sp>
    </p:spTree>
    <p:extLst>
      <p:ext uri="{BB962C8B-B14F-4D97-AF65-F5344CB8AC3E}">
        <p14:creationId xmlns:p14="http://schemas.microsoft.com/office/powerpoint/2010/main" val="41501486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47</a:t>
            </a:fld>
            <a:endParaRPr lang="es-PY"/>
          </a:p>
        </p:txBody>
      </p:sp>
    </p:spTree>
    <p:extLst>
      <p:ext uri="{BB962C8B-B14F-4D97-AF65-F5344CB8AC3E}">
        <p14:creationId xmlns:p14="http://schemas.microsoft.com/office/powerpoint/2010/main" val="214838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48</a:t>
            </a:fld>
            <a:endParaRPr lang="es-PY"/>
          </a:p>
        </p:txBody>
      </p:sp>
    </p:spTree>
    <p:extLst>
      <p:ext uri="{BB962C8B-B14F-4D97-AF65-F5344CB8AC3E}">
        <p14:creationId xmlns:p14="http://schemas.microsoft.com/office/powerpoint/2010/main" val="7777523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49</a:t>
            </a:fld>
            <a:endParaRPr lang="es-PY"/>
          </a:p>
        </p:txBody>
      </p:sp>
    </p:spTree>
    <p:extLst>
      <p:ext uri="{BB962C8B-B14F-4D97-AF65-F5344CB8AC3E}">
        <p14:creationId xmlns:p14="http://schemas.microsoft.com/office/powerpoint/2010/main" val="37031766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50</a:t>
            </a:fld>
            <a:endParaRPr lang="es-PY"/>
          </a:p>
        </p:txBody>
      </p:sp>
    </p:spTree>
    <p:extLst>
      <p:ext uri="{BB962C8B-B14F-4D97-AF65-F5344CB8AC3E}">
        <p14:creationId xmlns:p14="http://schemas.microsoft.com/office/powerpoint/2010/main" val="3613769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51</a:t>
            </a:fld>
            <a:endParaRPr lang="es-PY"/>
          </a:p>
        </p:txBody>
      </p:sp>
    </p:spTree>
    <p:extLst>
      <p:ext uri="{BB962C8B-B14F-4D97-AF65-F5344CB8AC3E}">
        <p14:creationId xmlns:p14="http://schemas.microsoft.com/office/powerpoint/2010/main" val="19549014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52</a:t>
            </a:fld>
            <a:endParaRPr lang="es-PY"/>
          </a:p>
        </p:txBody>
      </p:sp>
    </p:spTree>
    <p:extLst>
      <p:ext uri="{BB962C8B-B14F-4D97-AF65-F5344CB8AC3E}">
        <p14:creationId xmlns:p14="http://schemas.microsoft.com/office/powerpoint/2010/main" val="23029819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53</a:t>
            </a:fld>
            <a:endParaRPr lang="es-PY"/>
          </a:p>
        </p:txBody>
      </p:sp>
    </p:spTree>
    <p:extLst>
      <p:ext uri="{BB962C8B-B14F-4D97-AF65-F5344CB8AC3E}">
        <p14:creationId xmlns:p14="http://schemas.microsoft.com/office/powerpoint/2010/main" val="650008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s-ES" sz="1200" b="0" i="0" u="none" strike="noStrike" kern="1200" dirty="0">
                <a:solidFill>
                  <a:schemeClr val="tx1"/>
                </a:solidFill>
                <a:effectLst/>
                <a:latin typeface="+mn-lt"/>
                <a:ea typeface="+mn-ea"/>
                <a:cs typeface="+mn-cs"/>
              </a:rPr>
              <a:t>Si vamos a dar un concepto más técnico podríamos decir que la inteligencia de negocios se trata de una metodología, de unas herramientas o simplemente de aplicaciones informáticas, </a:t>
            </a:r>
            <a:endParaRPr lang="es-ES" sz="1000" b="0" dirty="0">
              <a:effectLst/>
            </a:endParaRPr>
          </a:p>
          <a:p>
            <a:pPr rtl="0"/>
            <a:r>
              <a:rPr lang="es-ES" sz="1200" b="1" i="0" u="none" strike="noStrike" kern="1200" dirty="0">
                <a:solidFill>
                  <a:schemeClr val="tx1"/>
                </a:solidFill>
                <a:effectLst/>
                <a:latin typeface="+mn-lt"/>
                <a:ea typeface="+mn-ea"/>
                <a:cs typeface="+mn-cs"/>
              </a:rPr>
              <a:t>Que lo que hacen es: </a:t>
            </a:r>
            <a:endParaRPr lang="es-ES" sz="1000" b="0" dirty="0">
              <a:effectLst/>
            </a:endParaRPr>
          </a:p>
          <a:p>
            <a:pPr rtl="0"/>
            <a:r>
              <a:rPr lang="es-ES" sz="1200" b="0" i="0" u="sng" strike="noStrike" kern="1200" dirty="0">
                <a:solidFill>
                  <a:schemeClr val="tx1"/>
                </a:solidFill>
                <a:effectLst/>
                <a:latin typeface="+mn-lt"/>
                <a:ea typeface="+mn-ea"/>
                <a:cs typeface="+mn-cs"/>
              </a:rPr>
              <a:t>1- Reunir datos.</a:t>
            </a:r>
            <a:endParaRPr lang="es-ES" sz="1000" b="0" u="sng" dirty="0">
              <a:effectLst/>
            </a:endParaRPr>
          </a:p>
          <a:p>
            <a:pPr lvl="1" rtl="0"/>
            <a:r>
              <a:rPr lang="es-ES" sz="1200" b="0" i="0" u="none" strike="noStrike" kern="1200" dirty="0">
                <a:solidFill>
                  <a:schemeClr val="tx1"/>
                </a:solidFill>
                <a:effectLst/>
                <a:latin typeface="+mn-lt"/>
                <a:ea typeface="+mn-ea"/>
                <a:cs typeface="+mn-cs"/>
              </a:rPr>
              <a:t>Estos datos pueden ser:</a:t>
            </a:r>
            <a:endParaRPr lang="es-ES" sz="1000" b="0" dirty="0">
              <a:effectLst/>
            </a:endParaRPr>
          </a:p>
          <a:p>
            <a:pPr lvl="2" rtl="0"/>
            <a:r>
              <a:rPr lang="es-ES" sz="1200" b="0" i="0" u="none" strike="noStrike" kern="1200" dirty="0">
                <a:solidFill>
                  <a:schemeClr val="tx1"/>
                </a:solidFill>
                <a:effectLst/>
                <a:latin typeface="+mn-lt"/>
                <a:ea typeface="+mn-ea"/>
                <a:cs typeface="+mn-cs"/>
              </a:rPr>
              <a:t>De diversos orígenes,</a:t>
            </a:r>
            <a:endParaRPr lang="es-ES" sz="1000" b="0" dirty="0">
              <a:effectLst/>
            </a:endParaRPr>
          </a:p>
          <a:p>
            <a:pPr lvl="2" rtl="0"/>
            <a:r>
              <a:rPr lang="es-ES" sz="1200" b="0" i="0" u="none" strike="noStrike" kern="1200" dirty="0">
                <a:solidFill>
                  <a:schemeClr val="tx1"/>
                </a:solidFill>
                <a:effectLst/>
                <a:latin typeface="+mn-lt"/>
                <a:ea typeface="+mn-ea"/>
                <a:cs typeface="+mn-cs"/>
              </a:rPr>
              <a:t>Estructurados y no estructurados,</a:t>
            </a:r>
            <a:br>
              <a:rPr lang="es-ES" sz="1200" b="0" i="0" u="none" strike="noStrike" kern="1200" dirty="0">
                <a:solidFill>
                  <a:schemeClr val="tx1"/>
                </a:solidFill>
                <a:effectLst/>
                <a:latin typeface="+mn-lt"/>
                <a:ea typeface="+mn-ea"/>
                <a:cs typeface="+mn-cs"/>
              </a:rPr>
            </a:br>
            <a:r>
              <a:rPr lang="es-ES" sz="1200" b="0" i="0" u="none" strike="noStrike" kern="1200" dirty="0">
                <a:solidFill>
                  <a:schemeClr val="tx1"/>
                </a:solidFill>
                <a:effectLst/>
                <a:latin typeface="+mn-lt"/>
                <a:ea typeface="+mn-ea"/>
                <a:cs typeface="+mn-cs"/>
              </a:rPr>
              <a:t>Internos o externos a la empresa,</a:t>
            </a:r>
            <a:endParaRPr lang="es-ES" sz="1000" b="0" dirty="0">
              <a:effectLst/>
            </a:endParaRPr>
          </a:p>
          <a:p>
            <a:pPr rtl="0"/>
            <a:r>
              <a:rPr lang="es-ES" sz="1200" b="0" i="0" u="sng" strike="noStrike" kern="1200" dirty="0">
                <a:solidFill>
                  <a:schemeClr val="tx1"/>
                </a:solidFill>
                <a:effectLst/>
                <a:latin typeface="+mn-lt"/>
                <a:ea typeface="+mn-ea"/>
                <a:cs typeface="+mn-cs"/>
              </a:rPr>
              <a:t>2- Transformarlos </a:t>
            </a:r>
            <a:endParaRPr lang="es-ES" sz="1000" b="0" u="sng" dirty="0">
              <a:effectLst/>
            </a:endParaRPr>
          </a:p>
          <a:p>
            <a:pPr rtl="0"/>
            <a:r>
              <a:rPr lang="es-ES" sz="1200" b="0" i="0" u="none" strike="noStrike" kern="1200" dirty="0">
                <a:solidFill>
                  <a:schemeClr val="tx1"/>
                </a:solidFill>
                <a:effectLst/>
                <a:latin typeface="+mn-lt"/>
                <a:ea typeface="+mn-ea"/>
                <a:cs typeface="+mn-cs"/>
              </a:rPr>
              <a:t>	mediante una arquitectura predefinida</a:t>
            </a:r>
            <a:endParaRPr lang="es-ES" sz="1000" b="0" dirty="0">
              <a:effectLst/>
            </a:endParaRPr>
          </a:p>
          <a:p>
            <a:pPr rtl="0"/>
            <a:r>
              <a:rPr lang="es-ES" sz="1200" b="0" i="0" u="sng" strike="noStrike" kern="1200" dirty="0">
                <a:solidFill>
                  <a:schemeClr val="tx1"/>
                </a:solidFill>
                <a:effectLst/>
                <a:latin typeface="+mn-lt"/>
                <a:ea typeface="+mn-ea"/>
                <a:cs typeface="+mn-cs"/>
              </a:rPr>
              <a:t>3- Y presentarlos </a:t>
            </a:r>
            <a:endParaRPr lang="es-ES" sz="1000" b="0" u="sng" dirty="0">
              <a:effectLst/>
            </a:endParaRPr>
          </a:p>
          <a:p>
            <a:pPr rtl="0"/>
            <a:r>
              <a:rPr lang="es-ES" sz="1200" b="0" i="0" u="none" strike="noStrike" kern="1200" dirty="0">
                <a:solidFill>
                  <a:schemeClr val="tx1"/>
                </a:solidFill>
                <a:effectLst/>
                <a:latin typeface="+mn-lt"/>
                <a:ea typeface="+mn-ea"/>
                <a:cs typeface="+mn-cs"/>
              </a:rPr>
              <a:t>	al usuario de negocio</a:t>
            </a:r>
            <a:endParaRPr lang="es-ES" sz="1000" b="0" dirty="0">
              <a:effectLst/>
            </a:endParaRPr>
          </a:p>
          <a:p>
            <a:pPr rtl="0"/>
            <a:r>
              <a:rPr lang="es-ES" sz="1200" b="1" i="0" u="none" strike="noStrike" kern="1200" dirty="0">
                <a:solidFill>
                  <a:schemeClr val="tx1"/>
                </a:solidFill>
                <a:effectLst/>
                <a:latin typeface="+mn-lt"/>
                <a:ea typeface="+mn-ea"/>
                <a:cs typeface="+mn-cs"/>
              </a:rPr>
              <a:t>Resultado: </a:t>
            </a:r>
            <a:endParaRPr lang="es-ES" sz="1000" b="0" dirty="0">
              <a:effectLst/>
            </a:endParaRPr>
          </a:p>
          <a:p>
            <a:pPr rtl="0"/>
            <a:r>
              <a:rPr lang="es-ES" sz="1200" b="0" i="0" u="none" strike="noStrike" kern="1200" dirty="0">
                <a:solidFill>
                  <a:schemeClr val="tx1"/>
                </a:solidFill>
                <a:effectLst/>
                <a:latin typeface="+mn-lt"/>
                <a:ea typeface="+mn-ea"/>
                <a:cs typeface="+mn-cs"/>
              </a:rPr>
              <a:t>1- Brindarle una capacidad de análisis</a:t>
            </a:r>
            <a:endParaRPr lang="es-ES" sz="1000" b="0" dirty="0">
              <a:effectLst/>
            </a:endParaRPr>
          </a:p>
          <a:p>
            <a:r>
              <a:rPr lang="es-ES" sz="1200" b="0" i="0" u="none" strike="noStrike" kern="1200" dirty="0">
                <a:solidFill>
                  <a:schemeClr val="tx1"/>
                </a:solidFill>
                <a:effectLst/>
                <a:latin typeface="+mn-lt"/>
                <a:ea typeface="+mn-ea"/>
                <a:cs typeface="+mn-cs"/>
              </a:rPr>
              <a:t>2- Y que el proceso de toma de decisiones sea óptimo.</a:t>
            </a:r>
            <a:endParaRPr lang="es-PY" sz="1000"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a:t>
            </a:fld>
            <a:endParaRPr lang="es-PY"/>
          </a:p>
        </p:txBody>
      </p:sp>
    </p:spTree>
    <p:extLst>
      <p:ext uri="{BB962C8B-B14F-4D97-AF65-F5344CB8AC3E}">
        <p14:creationId xmlns:p14="http://schemas.microsoft.com/office/powerpoint/2010/main" val="35678188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54</a:t>
            </a:fld>
            <a:endParaRPr lang="es-PY"/>
          </a:p>
        </p:txBody>
      </p:sp>
    </p:spTree>
    <p:extLst>
      <p:ext uri="{BB962C8B-B14F-4D97-AF65-F5344CB8AC3E}">
        <p14:creationId xmlns:p14="http://schemas.microsoft.com/office/powerpoint/2010/main" val="30348181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55</a:t>
            </a:fld>
            <a:endParaRPr lang="es-PY"/>
          </a:p>
        </p:txBody>
      </p:sp>
    </p:spTree>
    <p:extLst>
      <p:ext uri="{BB962C8B-B14F-4D97-AF65-F5344CB8AC3E}">
        <p14:creationId xmlns:p14="http://schemas.microsoft.com/office/powerpoint/2010/main" val="3521986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56</a:t>
            </a:fld>
            <a:endParaRPr lang="es-PY"/>
          </a:p>
        </p:txBody>
      </p:sp>
    </p:spTree>
    <p:extLst>
      <p:ext uri="{BB962C8B-B14F-4D97-AF65-F5344CB8AC3E}">
        <p14:creationId xmlns:p14="http://schemas.microsoft.com/office/powerpoint/2010/main" val="17859182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57</a:t>
            </a:fld>
            <a:endParaRPr lang="es-PY"/>
          </a:p>
        </p:txBody>
      </p:sp>
    </p:spTree>
    <p:extLst>
      <p:ext uri="{BB962C8B-B14F-4D97-AF65-F5344CB8AC3E}">
        <p14:creationId xmlns:p14="http://schemas.microsoft.com/office/powerpoint/2010/main" val="13387957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58</a:t>
            </a:fld>
            <a:endParaRPr lang="es-PY"/>
          </a:p>
        </p:txBody>
      </p:sp>
    </p:spTree>
    <p:extLst>
      <p:ext uri="{BB962C8B-B14F-4D97-AF65-F5344CB8AC3E}">
        <p14:creationId xmlns:p14="http://schemas.microsoft.com/office/powerpoint/2010/main" val="33914860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59</a:t>
            </a:fld>
            <a:endParaRPr lang="es-PY"/>
          </a:p>
        </p:txBody>
      </p:sp>
    </p:spTree>
    <p:extLst>
      <p:ext uri="{BB962C8B-B14F-4D97-AF65-F5344CB8AC3E}">
        <p14:creationId xmlns:p14="http://schemas.microsoft.com/office/powerpoint/2010/main" val="37174523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60</a:t>
            </a:fld>
            <a:endParaRPr lang="es-PY"/>
          </a:p>
        </p:txBody>
      </p:sp>
    </p:spTree>
    <p:extLst>
      <p:ext uri="{BB962C8B-B14F-4D97-AF65-F5344CB8AC3E}">
        <p14:creationId xmlns:p14="http://schemas.microsoft.com/office/powerpoint/2010/main" val="29600442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61</a:t>
            </a:fld>
            <a:endParaRPr lang="es-PY"/>
          </a:p>
        </p:txBody>
      </p:sp>
    </p:spTree>
    <p:extLst>
      <p:ext uri="{BB962C8B-B14F-4D97-AF65-F5344CB8AC3E}">
        <p14:creationId xmlns:p14="http://schemas.microsoft.com/office/powerpoint/2010/main" val="18717447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62</a:t>
            </a:fld>
            <a:endParaRPr lang="es-PY"/>
          </a:p>
        </p:txBody>
      </p:sp>
    </p:spTree>
    <p:extLst>
      <p:ext uri="{BB962C8B-B14F-4D97-AF65-F5344CB8AC3E}">
        <p14:creationId xmlns:p14="http://schemas.microsoft.com/office/powerpoint/2010/main" val="20657974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63</a:t>
            </a:fld>
            <a:endParaRPr lang="es-PY"/>
          </a:p>
        </p:txBody>
      </p:sp>
    </p:spTree>
    <p:extLst>
      <p:ext uri="{BB962C8B-B14F-4D97-AF65-F5344CB8AC3E}">
        <p14:creationId xmlns:p14="http://schemas.microsoft.com/office/powerpoint/2010/main" val="4089865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0" rtl="0"/>
            <a:r>
              <a:rPr lang="es-ES" sz="1200" b="0" i="0" u="none" strike="noStrike" kern="1200" dirty="0">
                <a:solidFill>
                  <a:schemeClr val="tx1"/>
                </a:solidFill>
                <a:effectLst/>
                <a:latin typeface="+mn-lt"/>
                <a:ea typeface="+mn-ea"/>
                <a:cs typeface="+mn-cs"/>
              </a:rPr>
              <a:t>Hablamos sobre reunir datos, cómo pueden ser estos datos</a:t>
            </a:r>
            <a:r>
              <a:rPr lang="en-US" sz="1200" b="0" i="0" u="none" strike="noStrike" kern="1200" dirty="0">
                <a:solidFill>
                  <a:schemeClr val="tx1"/>
                </a:solidFill>
                <a:effectLst/>
                <a:latin typeface="+mn-lt"/>
                <a:ea typeface="+mn-ea"/>
                <a:cs typeface="+mn-cs"/>
              </a:rPr>
              <a:t>?</a:t>
            </a:r>
            <a:r>
              <a:rPr lang="es-ES" sz="1200" b="0" i="0" u="none" strike="noStrike" kern="1200" dirty="0">
                <a:solidFill>
                  <a:schemeClr val="tx1"/>
                </a:solidFill>
                <a:effectLst/>
                <a:latin typeface="+mn-lt"/>
                <a:ea typeface="+mn-ea"/>
                <a:cs typeface="+mn-cs"/>
              </a:rPr>
              <a:t>:</a:t>
            </a:r>
            <a:endParaRPr lang="es-ES" sz="1000" b="0" dirty="0">
              <a:effectLst/>
            </a:endParaRPr>
          </a:p>
          <a:p>
            <a:pPr lvl="0" rtl="0"/>
            <a:r>
              <a:rPr lang="es-ES" sz="1200" b="0" i="0" u="none" strike="noStrike" kern="1200" dirty="0">
                <a:solidFill>
                  <a:schemeClr val="tx1"/>
                </a:solidFill>
                <a:effectLst/>
                <a:latin typeface="+mn-lt"/>
                <a:ea typeface="+mn-ea"/>
                <a:cs typeface="+mn-cs"/>
              </a:rPr>
              <a:t>De diversos orígenes,</a:t>
            </a:r>
            <a:endParaRPr lang="es-ES" sz="1000" b="0" dirty="0">
              <a:effectLst/>
            </a:endParaRPr>
          </a:p>
          <a:p>
            <a:pPr lvl="0" rtl="0"/>
            <a:r>
              <a:rPr lang="es-ES" sz="1200" b="0" i="0" u="none" strike="noStrike" kern="1200" dirty="0">
                <a:solidFill>
                  <a:schemeClr val="tx1"/>
                </a:solidFill>
                <a:effectLst/>
                <a:latin typeface="+mn-lt"/>
                <a:ea typeface="+mn-ea"/>
                <a:cs typeface="+mn-cs"/>
              </a:rPr>
              <a:t>Estructurados y no estructurados,</a:t>
            </a:r>
            <a:br>
              <a:rPr lang="es-ES" sz="1200" b="0" i="0" u="none" strike="noStrike" kern="1200" dirty="0">
                <a:solidFill>
                  <a:schemeClr val="tx1"/>
                </a:solidFill>
                <a:effectLst/>
                <a:latin typeface="+mn-lt"/>
                <a:ea typeface="+mn-ea"/>
                <a:cs typeface="+mn-cs"/>
              </a:rPr>
            </a:br>
            <a:r>
              <a:rPr lang="es-ES" sz="1200" b="0" i="0" u="none" strike="noStrike" kern="1200" dirty="0">
                <a:solidFill>
                  <a:schemeClr val="tx1"/>
                </a:solidFill>
                <a:effectLst/>
                <a:latin typeface="+mn-lt"/>
                <a:ea typeface="+mn-ea"/>
                <a:cs typeface="+mn-cs"/>
              </a:rPr>
              <a:t>Internos o externos a la empresa,</a:t>
            </a:r>
          </a:p>
          <a:p>
            <a:pPr lvl="0" rtl="0"/>
            <a:endParaRPr lang="es-ES" sz="1200" b="0" i="0" u="none" strike="noStrike" kern="1200" dirty="0">
              <a:solidFill>
                <a:schemeClr val="tx1"/>
              </a:solidFill>
              <a:effectLst/>
              <a:latin typeface="+mn-lt"/>
              <a:ea typeface="+mn-ea"/>
              <a:cs typeface="+mn-cs"/>
            </a:endParaRPr>
          </a:p>
          <a:p>
            <a:pPr lvl="0" rtl="0"/>
            <a:r>
              <a:rPr lang="es-ES" sz="1200" b="0" i="0" u="sng" strike="noStrike" kern="1200" dirty="0">
                <a:solidFill>
                  <a:schemeClr val="tx1"/>
                </a:solidFill>
                <a:effectLst/>
                <a:latin typeface="+mn-lt"/>
                <a:ea typeface="+mn-ea"/>
                <a:cs typeface="+mn-cs"/>
              </a:rPr>
              <a:t>Datos Estructurados(Datos en nuestra DB)</a:t>
            </a:r>
          </a:p>
          <a:p>
            <a:pPr lvl="0" rtl="0"/>
            <a:r>
              <a:rPr lang="es-ES" sz="1200" b="0" i="0" u="none" strike="noStrike" kern="1200" dirty="0">
                <a:solidFill>
                  <a:schemeClr val="tx1"/>
                </a:solidFill>
                <a:effectLst/>
                <a:latin typeface="+mn-lt"/>
                <a:ea typeface="+mn-ea"/>
                <a:cs typeface="+mn-cs"/>
              </a:rPr>
              <a:t>Datos que tienen un modelo definido o provienen de un campo en un registro</a:t>
            </a:r>
          </a:p>
          <a:p>
            <a:pPr lvl="0" rtl="0"/>
            <a:r>
              <a:rPr lang="es-ES" sz="1200" b="0" i="0" u="sng" strike="noStrike" kern="1200" dirty="0">
                <a:solidFill>
                  <a:schemeClr val="tx1"/>
                </a:solidFill>
                <a:effectLst/>
                <a:latin typeface="+mn-lt"/>
                <a:ea typeface="+mn-ea"/>
                <a:cs typeface="+mn-cs"/>
              </a:rPr>
              <a:t>Datos no Estructurados(Datos externos)</a:t>
            </a:r>
          </a:p>
          <a:p>
            <a:pPr lvl="0" rtl="0"/>
            <a:r>
              <a:rPr lang="es-ES" sz="1200" b="0" i="0" u="none" strike="noStrike" kern="1200" dirty="0">
                <a:solidFill>
                  <a:schemeClr val="tx1"/>
                </a:solidFill>
                <a:effectLst/>
                <a:latin typeface="+mn-lt"/>
                <a:ea typeface="+mn-ea"/>
                <a:cs typeface="+mn-cs"/>
              </a:rPr>
              <a:t>Datos que no tienen un modelo predefinido o no </a:t>
            </a:r>
            <a:r>
              <a:rPr lang="es-ES" sz="1200" b="0" i="0" u="none" strike="noStrike" kern="1200" dirty="0" err="1">
                <a:solidFill>
                  <a:schemeClr val="tx1"/>
                </a:solidFill>
                <a:effectLst/>
                <a:latin typeface="+mn-lt"/>
                <a:ea typeface="+mn-ea"/>
                <a:cs typeface="+mn-cs"/>
              </a:rPr>
              <a:t>estan</a:t>
            </a:r>
            <a:r>
              <a:rPr lang="es-ES" sz="1200" b="0" i="0" u="none" strike="noStrike" kern="1200" dirty="0">
                <a:solidFill>
                  <a:schemeClr val="tx1"/>
                </a:solidFill>
                <a:effectLst/>
                <a:latin typeface="+mn-lt"/>
                <a:ea typeface="+mn-ea"/>
                <a:cs typeface="+mn-cs"/>
              </a:rPr>
              <a:t> organizados de alguna manera</a:t>
            </a:r>
          </a:p>
          <a:p>
            <a:pPr lvl="0" rtl="0"/>
            <a:endParaRPr lang="es-E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u="sng" dirty="0"/>
              <a:t>Ejemplo: </a:t>
            </a:r>
            <a:r>
              <a:rPr lang="es-PY" dirty="0"/>
              <a:t>Análisis</a:t>
            </a:r>
            <a:r>
              <a:rPr lang="es-PY" baseline="0" dirty="0"/>
              <a:t> de sentimiento</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kern="1200" dirty="0">
                <a:solidFill>
                  <a:schemeClr val="tx1"/>
                </a:solidFill>
                <a:effectLst/>
                <a:latin typeface="+mn-lt"/>
                <a:ea typeface="+mn-ea"/>
                <a:cs typeface="+mn-cs"/>
              </a:rPr>
              <a:t>El análisis de sentimiento es extremadamente útil en la monitorización de las redes sociales ya que permite hacernos una idea de la opinión pública general sobre ciertos temas o talvez productos.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La administración de Obama utilizó el análisis de sentimiento para sondear la opinión pública sobre sus políticas y mensajes de campaña antes de las elecciones presidenciales del 2012.</a:t>
            </a:r>
            <a:endParaRPr lang="es-PY" dirty="0"/>
          </a:p>
          <a:p>
            <a:pPr lvl="0" rtl="0"/>
            <a:endParaRPr lang="es-ES" sz="1200" b="0" i="0" u="none" strike="noStrike" kern="1200" dirty="0">
              <a:solidFill>
                <a:schemeClr val="tx1"/>
              </a:solidFill>
              <a:effectLst/>
              <a:latin typeface="+mn-lt"/>
              <a:ea typeface="+mn-ea"/>
              <a:cs typeface="+mn-cs"/>
            </a:endParaRPr>
          </a:p>
          <a:p>
            <a:pPr lvl="0" rtl="0"/>
            <a:endParaRPr lang="es-ES" sz="1200" b="0" i="0" u="none" strike="noStrike" kern="1200" dirty="0">
              <a:solidFill>
                <a:schemeClr val="tx1"/>
              </a:solidFill>
              <a:effectLst/>
              <a:latin typeface="+mn-lt"/>
              <a:ea typeface="+mn-ea"/>
              <a:cs typeface="+mn-cs"/>
            </a:endParaRPr>
          </a:p>
          <a:p>
            <a:pPr lvl="0" rtl="0"/>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a:t>
            </a:fld>
            <a:endParaRPr lang="es-PY"/>
          </a:p>
        </p:txBody>
      </p:sp>
    </p:spTree>
    <p:extLst>
      <p:ext uri="{BB962C8B-B14F-4D97-AF65-F5344CB8AC3E}">
        <p14:creationId xmlns:p14="http://schemas.microsoft.com/office/powerpoint/2010/main" val="17624251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64</a:t>
            </a:fld>
            <a:endParaRPr lang="es-PY"/>
          </a:p>
        </p:txBody>
      </p:sp>
    </p:spTree>
    <p:extLst>
      <p:ext uri="{BB962C8B-B14F-4D97-AF65-F5344CB8AC3E}">
        <p14:creationId xmlns:p14="http://schemas.microsoft.com/office/powerpoint/2010/main" val="14873103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65</a:t>
            </a:fld>
            <a:endParaRPr lang="es-PY"/>
          </a:p>
        </p:txBody>
      </p:sp>
    </p:spTree>
    <p:extLst>
      <p:ext uri="{BB962C8B-B14F-4D97-AF65-F5344CB8AC3E}">
        <p14:creationId xmlns:p14="http://schemas.microsoft.com/office/powerpoint/2010/main" val="124896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Resumiendo el Business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lo que intenta es dar una información adecuada a la persona adecuada y el momento preciso.</a:t>
            </a:r>
            <a:endParaRPr lang="es-PY" sz="1200" dirty="0"/>
          </a:p>
          <a:p>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Información adecuada:</a:t>
            </a:r>
            <a:r>
              <a:rPr lang="es-ES" sz="1200" b="0" i="0" kern="1200" baseline="0" dirty="0">
                <a:solidFill>
                  <a:schemeClr val="tx1"/>
                </a:solidFill>
                <a:effectLst/>
                <a:latin typeface="+mn-lt"/>
                <a:ea typeface="+mn-ea"/>
                <a:cs typeface="+mn-cs"/>
              </a:rPr>
              <a:t> Podemos navegar entre estos datos, por ejemplo si el gráfico es sobre energía consumida del semestre y nos preguntamos de la energía que se </a:t>
            </a:r>
            <a:r>
              <a:rPr lang="es-ES" sz="1200" b="0" i="0" kern="1200" baseline="0" dirty="0" err="1">
                <a:solidFill>
                  <a:schemeClr val="tx1"/>
                </a:solidFill>
                <a:effectLst/>
                <a:latin typeface="+mn-lt"/>
                <a:ea typeface="+mn-ea"/>
                <a:cs typeface="+mn-cs"/>
              </a:rPr>
              <a:t>consumio</a:t>
            </a:r>
            <a:r>
              <a:rPr lang="es-ES" sz="1200" b="0" i="0" kern="1200" baseline="0" dirty="0">
                <a:solidFill>
                  <a:schemeClr val="tx1"/>
                </a:solidFill>
                <a:effectLst/>
                <a:latin typeface="+mn-lt"/>
                <a:ea typeface="+mn-ea"/>
                <a:cs typeface="+mn-cs"/>
              </a:rPr>
              <a:t> mes tras mes es solo hacer drill-</a:t>
            </a:r>
            <a:r>
              <a:rPr lang="es-ES" sz="1200" b="0" i="0" kern="1200" baseline="0" dirty="0" err="1">
                <a:solidFill>
                  <a:schemeClr val="tx1"/>
                </a:solidFill>
                <a:effectLst/>
                <a:latin typeface="+mn-lt"/>
                <a:ea typeface="+mn-ea"/>
                <a:cs typeface="+mn-cs"/>
              </a:rPr>
              <a:t>down</a:t>
            </a:r>
            <a:r>
              <a:rPr lang="es-ES" sz="1200" b="0" i="0" kern="1200" baseline="0" dirty="0">
                <a:solidFill>
                  <a:schemeClr val="tx1"/>
                </a:solidFill>
                <a:effectLst/>
                <a:latin typeface="+mn-lt"/>
                <a:ea typeface="+mn-ea"/>
                <a:cs typeface="+mn-cs"/>
              </a:rPr>
              <a:t> o sea navegar por las distintas dimensiones ya presentes en el gráfico sin ningún tipo de esperas.</a:t>
            </a:r>
            <a:br>
              <a:rPr lang="es-ES" sz="1200" b="0" i="0" kern="1200" baseline="0" dirty="0">
                <a:solidFill>
                  <a:schemeClr val="tx1"/>
                </a:solidFill>
                <a:effectLst/>
                <a:latin typeface="+mn-lt"/>
                <a:ea typeface="+mn-ea"/>
                <a:cs typeface="+mn-cs"/>
              </a:rPr>
            </a:br>
            <a:br>
              <a:rPr lang="es-ES" sz="1200" b="0" i="0" kern="1200" baseline="0" dirty="0">
                <a:solidFill>
                  <a:schemeClr val="tx1"/>
                </a:solidFill>
                <a:effectLst/>
                <a:latin typeface="+mn-lt"/>
                <a:ea typeface="+mn-ea"/>
                <a:cs typeface="+mn-cs"/>
              </a:rPr>
            </a:br>
            <a:r>
              <a:rPr lang="es-PY" sz="1200" b="0" i="0" u="sng" kern="1200" dirty="0">
                <a:solidFill>
                  <a:schemeClr val="tx1"/>
                </a:solidFill>
                <a:effectLst/>
                <a:latin typeface="+mn-lt"/>
                <a:ea typeface="+mn-ea"/>
                <a:cs typeface="+mn-cs"/>
              </a:rPr>
              <a:t>Información</a:t>
            </a:r>
            <a:r>
              <a:rPr lang="es-ES" sz="1200" b="0" i="0" u="sng" kern="1200" baseline="0" dirty="0">
                <a:solidFill>
                  <a:schemeClr val="tx1"/>
                </a:solidFill>
                <a:effectLst/>
                <a:latin typeface="+mn-lt"/>
                <a:ea typeface="+mn-ea"/>
                <a:cs typeface="+mn-cs"/>
              </a:rPr>
              <a:t> adecuada: </a:t>
            </a:r>
            <a:r>
              <a:rPr lang="es-ES" sz="1200" b="0" i="0" kern="1200" dirty="0">
                <a:solidFill>
                  <a:schemeClr val="tx1"/>
                </a:solidFill>
                <a:effectLst/>
                <a:latin typeface="+mn-lt"/>
                <a:ea typeface="+mn-ea"/>
                <a:cs typeface="+mn-cs"/>
              </a:rPr>
              <a:t> No es lo mismo expresar: “El Hotel está al 80% de ocupación” que “El Hotel, a pesar de tener una ocupación del 80%, ha perdido mercado alemán este año, como acción: perderemos totalmente este mercado a menos que disminuyamos nuestros costes de operaciones”</a:t>
            </a: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Persona adecuado</a:t>
            </a:r>
            <a:r>
              <a:rPr lang="es-PY" sz="1200" b="0" i="0" kern="1200" dirty="0">
                <a:solidFill>
                  <a:schemeClr val="tx1"/>
                </a:solidFill>
                <a:effectLst/>
                <a:latin typeface="+mn-lt"/>
                <a:ea typeface="+mn-ea"/>
                <a:cs typeface="+mn-cs"/>
              </a:rPr>
              <a:t>: cualquier persona es la persona adecuada ya que no se necesita un conocimiento muy técnico solo se necesita conocer el contexto y analizar la información.</a:t>
            </a: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Momento adecuado:</a:t>
            </a:r>
            <a:r>
              <a:rPr lang="es-PY" sz="1200" b="0" i="0" kern="1200" dirty="0">
                <a:solidFill>
                  <a:schemeClr val="tx1"/>
                </a:solidFill>
                <a:effectLst/>
                <a:latin typeface="+mn-lt"/>
                <a:ea typeface="+mn-ea"/>
                <a:cs typeface="+mn-cs"/>
              </a:rPr>
              <a:t> no existen largas esperas.</a:t>
            </a:r>
          </a:p>
          <a:p>
            <a:br>
              <a:rPr lang="es-PY" sz="1200" b="0" i="0" kern="1200" dirty="0">
                <a:solidFill>
                  <a:schemeClr val="tx1"/>
                </a:solidFill>
                <a:effectLst/>
                <a:latin typeface="+mn-lt"/>
                <a:ea typeface="+mn-ea"/>
                <a:cs typeface="+mn-cs"/>
              </a:rPr>
            </a:br>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7</a:t>
            </a:fld>
            <a:endParaRPr lang="es-PY"/>
          </a:p>
        </p:txBody>
      </p:sp>
    </p:spTree>
    <p:extLst>
      <p:ext uri="{BB962C8B-B14F-4D97-AF65-F5344CB8AC3E}">
        <p14:creationId xmlns:p14="http://schemas.microsoft.com/office/powerpoint/2010/main" val="1606386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Y" sz="1200" b="0" i="0" kern="1200" dirty="0">
                <a:solidFill>
                  <a:schemeClr val="tx1"/>
                </a:solidFill>
                <a:effectLst/>
                <a:latin typeface="+mn-lt"/>
                <a:ea typeface="+mn-ea"/>
                <a:cs typeface="+mn-cs"/>
              </a:rPr>
              <a:t>Descriptivo:</a:t>
            </a:r>
            <a:r>
              <a:rPr lang="es-PY" sz="1200" b="0" i="0" kern="1200" baseline="0" dirty="0">
                <a:solidFill>
                  <a:schemeClr val="tx1"/>
                </a:solidFill>
                <a:effectLst/>
                <a:latin typeface="+mn-lt"/>
                <a:ea typeface="+mn-ea"/>
                <a:cs typeface="+mn-cs"/>
              </a:rPr>
              <a:t> Solamente los datos que nos han proporcionado las diferentes aplicaciones de nuestra empresa.</a:t>
            </a:r>
          </a:p>
          <a:p>
            <a:endParaRPr lang="es-PY" sz="1200" b="0" i="0" kern="1200" baseline="0" dirty="0">
              <a:solidFill>
                <a:schemeClr val="tx1"/>
              </a:solidFill>
              <a:effectLst/>
              <a:latin typeface="+mn-lt"/>
              <a:ea typeface="+mn-ea"/>
              <a:cs typeface="+mn-cs"/>
            </a:endParaRPr>
          </a:p>
          <a:p>
            <a:r>
              <a:rPr lang="es-PY" sz="1200" b="0" i="0" kern="1200" baseline="0" dirty="0">
                <a:solidFill>
                  <a:schemeClr val="tx1"/>
                </a:solidFill>
                <a:effectLst/>
                <a:latin typeface="+mn-lt"/>
                <a:ea typeface="+mn-ea"/>
                <a:cs typeface="+mn-cs"/>
              </a:rPr>
              <a:t>Diagnóstico:  Por qué sucedió</a:t>
            </a:r>
            <a:r>
              <a:rPr lang="en-US" sz="1200" b="0" i="0" kern="1200" baseline="0" dirty="0">
                <a:solidFill>
                  <a:schemeClr val="tx1"/>
                </a:solidFill>
                <a:effectLst/>
                <a:latin typeface="+mn-lt"/>
                <a:ea typeface="+mn-ea"/>
                <a:cs typeface="+mn-cs"/>
              </a:rPr>
              <a:t>?, drill down-</a:t>
            </a:r>
            <a:r>
              <a:rPr lang="es-PY" sz="1200" b="0" i="0" kern="1200" baseline="0" dirty="0">
                <a:solidFill>
                  <a:schemeClr val="tx1"/>
                </a:solidFill>
                <a:effectLst/>
                <a:latin typeface="+mn-lt"/>
                <a:ea typeface="+mn-ea"/>
                <a:cs typeface="+mn-cs"/>
              </a:rPr>
              <a:t>drill up, visualizaciones con mayor granularidad para encontrar el por qué.</a:t>
            </a:r>
          </a:p>
          <a:p>
            <a:r>
              <a:rPr lang="es-PY" sz="1200" b="0" i="0" kern="1200" baseline="0" dirty="0" err="1">
                <a:solidFill>
                  <a:schemeClr val="tx1"/>
                </a:solidFill>
                <a:effectLst/>
                <a:latin typeface="+mn-lt"/>
                <a:ea typeface="+mn-ea"/>
                <a:cs typeface="+mn-cs"/>
              </a:rPr>
              <a:t>Ej</a:t>
            </a:r>
            <a:r>
              <a:rPr lang="es-PY" sz="1200" b="0" i="0" kern="1200" baseline="0" dirty="0">
                <a:solidFill>
                  <a:schemeClr val="tx1"/>
                </a:solidFill>
                <a:effectLst/>
                <a:latin typeface="+mn-lt"/>
                <a:ea typeface="+mn-ea"/>
                <a:cs typeface="+mn-cs"/>
              </a:rPr>
              <a:t>: Ventas del año, </a:t>
            </a:r>
            <a:r>
              <a:rPr lang="es-PY" sz="1200" b="0" i="0" kern="1200" baseline="0" dirty="0" err="1">
                <a:solidFill>
                  <a:schemeClr val="tx1"/>
                </a:solidFill>
                <a:effectLst/>
                <a:latin typeface="+mn-lt"/>
                <a:ea typeface="+mn-ea"/>
                <a:cs typeface="+mn-cs"/>
              </a:rPr>
              <a:t>trimeste</a:t>
            </a:r>
            <a:r>
              <a:rPr lang="es-PY" sz="1200" b="0" i="0" kern="1200" baseline="0" dirty="0">
                <a:solidFill>
                  <a:schemeClr val="tx1"/>
                </a:solidFill>
                <a:effectLst/>
                <a:latin typeface="+mn-lt"/>
                <a:ea typeface="+mn-ea"/>
                <a:cs typeface="+mn-cs"/>
              </a:rPr>
              <a:t>, mes, etc.</a:t>
            </a:r>
          </a:p>
          <a:p>
            <a:endParaRPr lang="es-PY" sz="1200" b="0" i="0" kern="1200" baseline="0" dirty="0">
              <a:solidFill>
                <a:schemeClr val="tx1"/>
              </a:solidFill>
              <a:effectLst/>
              <a:latin typeface="+mn-lt"/>
              <a:ea typeface="+mn-ea"/>
              <a:cs typeface="+mn-cs"/>
            </a:endParaRPr>
          </a:p>
          <a:p>
            <a:r>
              <a:rPr lang="es-PY" sz="1200" b="0" i="0" kern="1200" baseline="0" dirty="0">
                <a:solidFill>
                  <a:schemeClr val="tx1"/>
                </a:solidFill>
                <a:effectLst/>
                <a:latin typeface="+mn-lt"/>
                <a:ea typeface="+mn-ea"/>
                <a:cs typeface="+mn-cs"/>
              </a:rPr>
              <a:t>Predictivo: Qué pasará</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Son análisis basados en datos históricos que ayudan a calcular las tendencias, estos cálculos van mejorando su nivel de precisión con el pasar de los años.</a:t>
            </a:r>
            <a:br>
              <a:rPr lang="es-PY" sz="1200" b="0" i="0" kern="1200" baseline="0" dirty="0">
                <a:solidFill>
                  <a:schemeClr val="tx1"/>
                </a:solidFill>
                <a:effectLst/>
                <a:latin typeface="+mn-lt"/>
                <a:ea typeface="+mn-ea"/>
                <a:cs typeface="+mn-cs"/>
              </a:rPr>
            </a:br>
            <a:br>
              <a:rPr lang="es-PY" sz="1200" b="0" i="0" kern="1200" baseline="0" dirty="0">
                <a:solidFill>
                  <a:schemeClr val="tx1"/>
                </a:solidFill>
                <a:effectLst/>
                <a:latin typeface="+mn-lt"/>
                <a:ea typeface="+mn-ea"/>
                <a:cs typeface="+mn-cs"/>
              </a:rPr>
            </a:br>
            <a:r>
              <a:rPr lang="es-PY" sz="1200" b="0" i="0" kern="1200" baseline="0" dirty="0">
                <a:solidFill>
                  <a:schemeClr val="tx1"/>
                </a:solidFill>
                <a:effectLst/>
                <a:latin typeface="+mn-lt"/>
                <a:ea typeface="+mn-ea"/>
                <a:cs typeface="+mn-cs"/>
              </a:rPr>
              <a:t>Prescriptivo: Qué debería hacer</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Predictivo: </a:t>
            </a:r>
          </a:p>
          <a:p>
            <a:endParaRPr lang="es-PY" sz="1200" b="0" i="0" kern="1200" baseline="0" dirty="0">
              <a:solidFill>
                <a:schemeClr val="tx1"/>
              </a:solidFill>
              <a:effectLst/>
              <a:latin typeface="+mn-lt"/>
              <a:ea typeface="+mn-ea"/>
              <a:cs typeface="+mn-cs"/>
            </a:endParaRPr>
          </a:p>
          <a:p>
            <a:endParaRPr lang="es-PY" sz="1200" b="0" i="0" kern="1200" baseline="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La gran mayoría de las</a:t>
            </a:r>
            <a:r>
              <a:rPr lang="es-ES" sz="1200" b="0" i="0" kern="1200" baseline="0" dirty="0">
                <a:solidFill>
                  <a:schemeClr val="tx1"/>
                </a:solidFill>
                <a:effectLst/>
                <a:latin typeface="+mn-lt"/>
                <a:ea typeface="+mn-ea"/>
                <a:cs typeface="+mn-cs"/>
              </a:rPr>
              <a:t> empresas </a:t>
            </a:r>
            <a:r>
              <a:rPr lang="es-ES" sz="1200" b="0" i="0" kern="1200" dirty="0">
                <a:solidFill>
                  <a:schemeClr val="tx1"/>
                </a:solidFill>
                <a:effectLst/>
                <a:latin typeface="+mn-lt"/>
                <a:ea typeface="+mn-ea"/>
                <a:cs typeface="+mn-cs"/>
              </a:rPr>
              <a:t>se encuentran aún en un nivel “descriptivo”, es decir, el software se limita a describir las dimensiones y medidas de un aspecto particular del negocio.</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8</a:t>
            </a:fld>
            <a:endParaRPr lang="es-PY"/>
          </a:p>
        </p:txBody>
      </p:sp>
    </p:spTree>
    <p:extLst>
      <p:ext uri="{BB962C8B-B14F-4D97-AF65-F5344CB8AC3E}">
        <p14:creationId xmlns:p14="http://schemas.microsoft.com/office/powerpoint/2010/main" val="3541164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Y" sz="1200" b="0" i="0" kern="1200" dirty="0" err="1">
                <a:solidFill>
                  <a:schemeClr val="tx1"/>
                </a:solidFill>
                <a:effectLst/>
                <a:latin typeface="+mn-lt"/>
                <a:ea typeface="+mn-ea"/>
                <a:cs typeface="+mn-cs"/>
              </a:rPr>
              <a:t>Mineria</a:t>
            </a:r>
            <a:r>
              <a:rPr lang="es-PY" sz="1200" b="0" i="0" kern="1200" baseline="0" dirty="0">
                <a:solidFill>
                  <a:schemeClr val="tx1"/>
                </a:solidFill>
                <a:effectLst/>
                <a:latin typeface="+mn-lt"/>
                <a:ea typeface="+mn-ea"/>
                <a:cs typeface="+mn-cs"/>
              </a:rPr>
              <a:t> de datos busca información desconocida dentro de los datos, buscar responder una pregunta sin que esta haya sido formulada por ejemplo: </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9</a:t>
            </a:fld>
            <a:endParaRPr lang="es-PY"/>
          </a:p>
        </p:txBody>
      </p:sp>
    </p:spTree>
    <p:extLst>
      <p:ext uri="{BB962C8B-B14F-4D97-AF65-F5344CB8AC3E}">
        <p14:creationId xmlns:p14="http://schemas.microsoft.com/office/powerpoint/2010/main" val="3762532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utside Page">
    <p:spTree>
      <p:nvGrpSpPr>
        <p:cNvPr id="1" name=""/>
        <p:cNvGrpSpPr/>
        <p:nvPr/>
      </p:nvGrpSpPr>
      <p:grpSpPr>
        <a:xfrm>
          <a:off x="0" y="0"/>
          <a:ext cx="0" cy="0"/>
          <a:chOff x="0" y="0"/>
          <a:chExt cx="0" cy="0"/>
        </a:xfrm>
      </p:grpSpPr>
      <p:sp>
        <p:nvSpPr>
          <p:cNvPr id="17" name="Rectangle 16"/>
          <p:cNvSpPr/>
          <p:nvPr userDrawn="1"/>
        </p:nvSpPr>
        <p:spPr>
          <a:xfrm>
            <a:off x="7038975" y="7216219"/>
            <a:ext cx="2660904" cy="953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9" name="Straight Connector 18"/>
          <p:cNvCxnSpPr/>
          <p:nvPr userDrawn="1"/>
        </p:nvCxnSpPr>
        <p:spPr>
          <a:xfrm>
            <a:off x="7038558" y="2733674"/>
            <a:ext cx="265789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V="1">
            <a:off x="3939243" y="5152972"/>
            <a:ext cx="0" cy="2146926"/>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365125" y="2743199"/>
            <a:ext cx="2560320"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228600" rIns="182880" bIns="228600" rtlCol="0" anchor="t"/>
          <a:lstStyle/>
          <a:p>
            <a:pPr algn="ctr">
              <a:lnSpc>
                <a:spcPct val="130000"/>
              </a:lnSpc>
            </a:pPr>
            <a:endParaRPr/>
          </a:p>
        </p:txBody>
      </p:sp>
      <p:sp>
        <p:nvSpPr>
          <p:cNvPr id="31" name="Text Placeholder 21"/>
          <p:cNvSpPr>
            <a:spLocks noGrp="1"/>
          </p:cNvSpPr>
          <p:nvPr>
            <p:ph type="body" sz="quarter" idx="20" hasCustomPrompt="1"/>
          </p:nvPr>
        </p:nvSpPr>
        <p:spPr>
          <a:xfrm>
            <a:off x="365760" y="457200"/>
            <a:ext cx="2560320" cy="2148840"/>
          </a:xfrm>
        </p:spPr>
        <p:txBody>
          <a:bodyPr lIns="0" tIns="0" rIns="0" bIns="0" anchor="b">
            <a:noAutofit/>
          </a:bodyPr>
          <a:lstStyle>
            <a:lvl1pPr marL="0" indent="0" algn="l">
              <a:lnSpc>
                <a:spcPct val="90000"/>
              </a:lnSpc>
              <a:spcBef>
                <a:spcPts val="0"/>
              </a:spcBef>
              <a:buNone/>
              <a:defRPr sz="2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28" name="Text Placeholder 21"/>
          <p:cNvSpPr>
            <a:spLocks noGrp="1"/>
          </p:cNvSpPr>
          <p:nvPr>
            <p:ph type="body" sz="quarter" idx="19" hasCustomPrompt="1"/>
          </p:nvPr>
        </p:nvSpPr>
        <p:spPr>
          <a:xfrm>
            <a:off x="548640" y="2912420"/>
            <a:ext cx="2194560" cy="4254338"/>
          </a:xfrm>
        </p:spPr>
        <p:txBody>
          <a:bodyPr lIns="0" tIns="0" rIns="0" bIns="0" anchor="t">
            <a:noAutofit/>
          </a:bodyPr>
          <a:lstStyle>
            <a:lvl1pPr marL="0" indent="0" algn="l">
              <a:lnSpc>
                <a:spcPct val="120000"/>
              </a:lnSpc>
              <a:spcBef>
                <a:spcPts val="600"/>
              </a:spcBef>
              <a:buNone/>
              <a:defRPr sz="1400">
                <a:solidFill>
                  <a:schemeClr val="bg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3" name="Text Placeholder 21"/>
          <p:cNvSpPr>
            <a:spLocks noGrp="1"/>
          </p:cNvSpPr>
          <p:nvPr>
            <p:ph type="body" sz="quarter" idx="14" hasCustomPrompt="1"/>
          </p:nvPr>
        </p:nvSpPr>
        <p:spPr>
          <a:xfrm rot="16200000">
            <a:off x="2581244" y="5941899"/>
            <a:ext cx="2449512" cy="266486"/>
          </a:xfrm>
        </p:spPr>
        <p:txBody>
          <a:bodyPr lIns="0" tIns="0" rIns="0" bIns="0" anchor="ctr">
            <a:noAutofit/>
          </a:bodyPr>
          <a:lstStyle>
            <a:lvl1pPr marL="0" indent="0" algn="l">
              <a:lnSpc>
                <a:spcPct val="85000"/>
              </a:lnSpc>
              <a:spcBef>
                <a:spcPts val="0"/>
              </a:spcBef>
              <a:buNone/>
              <a:defRPr sz="12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Company N</a:t>
            </a:r>
            <a:r>
              <a:rPr dirty="0"/>
              <a:t>ame</a:t>
            </a:r>
          </a:p>
        </p:txBody>
      </p:sp>
      <p:sp>
        <p:nvSpPr>
          <p:cNvPr id="24" name="Text Placeholder 21"/>
          <p:cNvSpPr>
            <a:spLocks noGrp="1"/>
          </p:cNvSpPr>
          <p:nvPr>
            <p:ph type="body" sz="quarter" idx="15" hasCustomPrompt="1"/>
          </p:nvPr>
        </p:nvSpPr>
        <p:spPr>
          <a:xfrm rot="16200000">
            <a:off x="2976711" y="5861201"/>
            <a:ext cx="2449512" cy="427881"/>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B</a:t>
            </a:r>
            <a:r>
              <a:rPr dirty="0"/>
              <a:t>usiness </a:t>
            </a:r>
            <a:r>
              <a:rPr lang="en-US" dirty="0"/>
              <a:t>A</a:t>
            </a:r>
            <a:r>
              <a:rPr dirty="0"/>
              <a:t>ddress</a:t>
            </a:r>
          </a:p>
        </p:txBody>
      </p:sp>
      <p:sp>
        <p:nvSpPr>
          <p:cNvPr id="20" name="Text Placeholder 21"/>
          <p:cNvSpPr>
            <a:spLocks noGrp="1"/>
          </p:cNvSpPr>
          <p:nvPr>
            <p:ph type="body" sz="quarter" idx="23" hasCustomPrompt="1"/>
          </p:nvPr>
        </p:nvSpPr>
        <p:spPr>
          <a:xfrm rot="16200000">
            <a:off x="3784137" y="2736151"/>
            <a:ext cx="1785749" cy="586680"/>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Recipient Name</a:t>
            </a:r>
            <a:br>
              <a:rPr lang="en-US" dirty="0"/>
            </a:br>
            <a:r>
              <a:rPr lang="en-US" dirty="0"/>
              <a:t>Address</a:t>
            </a:r>
            <a:br>
              <a:rPr lang="en-US" dirty="0"/>
            </a:br>
            <a:r>
              <a:rPr lang="en-US" dirty="0"/>
              <a:t>City, ST  ZIP Code</a:t>
            </a:r>
            <a:endParaRPr dirty="0"/>
          </a:p>
        </p:txBody>
      </p:sp>
      <p:sp>
        <p:nvSpPr>
          <p:cNvPr id="33" name="Text Placeholder 21"/>
          <p:cNvSpPr>
            <a:spLocks noGrp="1"/>
          </p:cNvSpPr>
          <p:nvPr>
            <p:ph type="body" sz="quarter" idx="21" hasCustomPrompt="1"/>
          </p:nvPr>
        </p:nvSpPr>
        <p:spPr>
          <a:xfrm>
            <a:off x="7038974" y="457200"/>
            <a:ext cx="2657475" cy="2148840"/>
          </a:xfrm>
        </p:spPr>
        <p:txBody>
          <a:bodyPr lIns="0" tIns="0" rIns="0" bIns="0" anchor="b">
            <a:noAutofit/>
          </a:bodyPr>
          <a:lstStyle>
            <a:lvl1pPr marL="0" indent="0" algn="l">
              <a:lnSpc>
                <a:spcPct val="90000"/>
              </a:lnSpc>
              <a:spcBef>
                <a:spcPts val="0"/>
              </a:spcBef>
              <a:buNone/>
              <a:defRPr sz="3600" baseline="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34" name="Text Placeholder 21"/>
          <p:cNvSpPr>
            <a:spLocks noGrp="1"/>
          </p:cNvSpPr>
          <p:nvPr>
            <p:ph type="body" sz="quarter" idx="22" hasCustomPrompt="1"/>
          </p:nvPr>
        </p:nvSpPr>
        <p:spPr>
          <a:xfrm>
            <a:off x="7038559" y="2826361"/>
            <a:ext cx="2657890" cy="497864"/>
          </a:xfrm>
        </p:spPr>
        <p:txBody>
          <a:bodyPr lIns="0" tIns="0" rIns="0" bIns="0" anchor="t">
            <a:noAutofit/>
          </a:bodyPr>
          <a:lstStyle>
            <a:lvl1pPr marL="0" indent="0" algn="l">
              <a:lnSpc>
                <a:spcPct val="100000"/>
              </a:lnSpc>
              <a:spcBef>
                <a:spcPts val="0"/>
              </a:spcBef>
              <a:buNone/>
              <a:defRPr sz="14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Click to add text</a:t>
            </a:r>
            <a:endParaRPr dirty="0"/>
          </a:p>
        </p:txBody>
      </p:sp>
      <p:cxnSp>
        <p:nvCxnSpPr>
          <p:cNvPr id="3" name="fold"/>
          <p:cNvCxnSpPr/>
          <p:nvPr userDrawn="1"/>
        </p:nvCxnSpPr>
        <p:spPr>
          <a:xfrm>
            <a:off x="329184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8" name="fold"/>
          <p:cNvCxnSpPr/>
          <p:nvPr userDrawn="1"/>
        </p:nvCxnSpPr>
        <p:spPr>
          <a:xfrm>
            <a:off x="667512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
        <p:nvSpPr>
          <p:cNvPr id="7" name="stamp mark"/>
          <p:cNvSpPr/>
          <p:nvPr userDrawn="1"/>
        </p:nvSpPr>
        <p:spPr>
          <a:xfrm rot="16200000">
            <a:off x="3672757" y="457200"/>
            <a:ext cx="692114" cy="684537"/>
          </a:xfrm>
          <a:prstGeom prst="rect">
            <a:avLst/>
          </a:prstGeom>
          <a:noFill/>
          <a:ln w="63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lumMod val="50000"/>
                  </a:schemeClr>
                </a:solidFill>
                <a:latin typeface="+mj-lt"/>
              </a:rPr>
              <a:t>PLACE STAMP HERE</a:t>
            </a:r>
          </a:p>
        </p:txBody>
      </p:sp>
    </p:spTree>
    <p:extLst>
      <p:ext uri="{BB962C8B-B14F-4D97-AF65-F5344CB8AC3E}">
        <p14:creationId xmlns:p14="http://schemas.microsoft.com/office/powerpoint/2010/main" val="586319277"/>
      </p:ext>
    </p:extLst>
  </p:cSld>
  <p:clrMapOvr>
    <a:masterClrMapping/>
  </p:clrMapOvr>
  <p:extLst mod="1">
    <p:ext uri="{DCECCB84-F9BA-43D5-87BE-67443E8EF086}">
      <p15:sldGuideLst xmlns:p15="http://schemas.microsoft.com/office/powerpoint/2012/main">
        <p15:guide id="1" orient="horz" pos="288" userDrawn="1">
          <p15:clr>
            <a:srgbClr val="FBAE40"/>
          </p15:clr>
        </p15:guide>
        <p15:guide id="2" orient="horz" pos="4608" userDrawn="1">
          <p15:clr>
            <a:srgbClr val="FBAE40"/>
          </p15:clr>
        </p15:guide>
        <p15:guide id="3" pos="230" userDrawn="1">
          <p15:clr>
            <a:srgbClr val="FBAE40"/>
          </p15:clr>
        </p15:guide>
        <p15:guide id="4" pos="1846" userDrawn="1">
          <p15:clr>
            <a:srgbClr val="FBAE40"/>
          </p15:clr>
        </p15:guide>
        <p15:guide id="5" pos="2304" userDrawn="1">
          <p15:clr>
            <a:srgbClr val="FBAE40"/>
          </p15:clr>
        </p15:guide>
        <p15:guide id="6" pos="6108" userDrawn="1">
          <p15:clr>
            <a:srgbClr val="FBAE40"/>
          </p15:clr>
        </p15:guide>
        <p15:guide id="7" pos="44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1" y="309457"/>
            <a:ext cx="3309144" cy="1316990"/>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309457"/>
            <a:ext cx="5622925" cy="6633528"/>
          </a:xfr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1" y="1626447"/>
            <a:ext cx="3309144" cy="5316538"/>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5C81005D-A0F2-490E-A3E8-71C3043FC556}" type="datetime1">
              <a:rPr lang="en-US" altLang="es-PY"/>
              <a:pPr/>
              <a:t>21-01-2017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3449D0A0-8691-4E65-BC4D-6321867D6CE9}" type="slidenum">
              <a:rPr lang="en-US" altLang="es-PY"/>
              <a:pPr/>
              <a:t>‹#›</a:t>
            </a:fld>
            <a:endParaRPr lang="en-US" altLang="es-PY"/>
          </a:p>
        </p:txBody>
      </p:sp>
    </p:spTree>
    <p:extLst>
      <p:ext uri="{BB962C8B-B14F-4D97-AF65-F5344CB8AC3E}">
        <p14:creationId xmlns:p14="http://schemas.microsoft.com/office/powerpoint/2010/main" val="4001542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pPr lvl="0"/>
            <a:endParaRPr lang="en-US" noProof="0"/>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3AB2BA57-8EC2-445C-A2F0-CFB03F477A26}" type="datetime1">
              <a:rPr lang="en-US" altLang="es-PY"/>
              <a:pPr/>
              <a:t>21-01-2017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CA9503F0-F08C-4B10-81DD-F834CB74D5B5}" type="slidenum">
              <a:rPr lang="en-US" altLang="es-PY"/>
              <a:pPr/>
              <a:t>‹#›</a:t>
            </a:fld>
            <a:endParaRPr lang="en-US" altLang="es-PY"/>
          </a:p>
        </p:txBody>
      </p:sp>
    </p:spTree>
    <p:extLst>
      <p:ext uri="{BB962C8B-B14F-4D97-AF65-F5344CB8AC3E}">
        <p14:creationId xmlns:p14="http://schemas.microsoft.com/office/powerpoint/2010/main" val="1364535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BC623E44-4AE6-440F-B20F-96C66E99A6E8}" type="datetime1">
              <a:rPr lang="en-US" altLang="es-PY"/>
              <a:pPr/>
              <a:t>21-01-2017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26D8C0B8-5FED-49F9-8C05-D6B69943EC85}" type="slidenum">
              <a:rPr lang="en-US" altLang="es-PY"/>
              <a:pPr/>
              <a:t>‹#›</a:t>
            </a:fld>
            <a:endParaRPr lang="en-US" altLang="es-PY"/>
          </a:p>
        </p:txBody>
      </p:sp>
    </p:spTree>
    <p:extLst>
      <p:ext uri="{BB962C8B-B14F-4D97-AF65-F5344CB8AC3E}">
        <p14:creationId xmlns:p14="http://schemas.microsoft.com/office/powerpoint/2010/main" val="2828958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311257"/>
            <a:ext cx="6621780" cy="66317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C67F51B2-4202-4186-B489-3D9D1718C8FC}" type="datetime1">
              <a:rPr lang="en-US" altLang="es-PY"/>
              <a:pPr/>
              <a:t>21-01-2017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B11992D0-7FBF-4AE4-9A6A-E3B3E5284F54}" type="slidenum">
              <a:rPr lang="en-US" altLang="es-PY"/>
              <a:pPr/>
              <a:t>‹#›</a:t>
            </a:fld>
            <a:endParaRPr lang="en-US" altLang="es-PY"/>
          </a:p>
        </p:txBody>
      </p:sp>
    </p:spTree>
    <p:extLst>
      <p:ext uri="{BB962C8B-B14F-4D97-AF65-F5344CB8AC3E}">
        <p14:creationId xmlns:p14="http://schemas.microsoft.com/office/powerpoint/2010/main" val="42251361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pic>
        <p:nvPicPr>
          <p:cNvPr id="3" name="Picture 6" descr="section-bg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912515"/>
            <a:ext cx="10095072" cy="5859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7"/>
          <p:cNvCxnSpPr>
            <a:cxnSpLocks noChangeShapeType="1"/>
          </p:cNvCxnSpPr>
          <p:nvPr userDrawn="1"/>
        </p:nvCxnSpPr>
        <p:spPr bwMode="auto">
          <a:xfrm>
            <a:off x="1" y="4247833"/>
            <a:ext cx="4650264" cy="0"/>
          </a:xfrm>
          <a:prstGeom prst="line">
            <a:avLst/>
          </a:prstGeom>
          <a:noFill/>
          <a:ln w="25400">
            <a:solidFill>
              <a:srgbClr val="FFFFFF"/>
            </a:solidFill>
            <a:round/>
            <a:headEnd/>
            <a:tailEnd/>
          </a:ln>
          <a:effectLst>
            <a:outerShdw blurRad="12700" dist="19939" dir="5400000" algn="tl" rotWithShape="0">
              <a:srgbClr val="808080">
                <a:alpha val="7999"/>
              </a:srgbClr>
            </a:outerShdw>
          </a:effectLst>
          <a:extLst>
            <a:ext uri="{909E8E84-426E-40DD-AFC4-6F175D3DCCD1}">
              <a14:hiddenFill xmlns:a14="http://schemas.microsoft.com/office/drawing/2010/main">
                <a:noFill/>
              </a14:hiddenFill>
            </a:ext>
          </a:extLst>
        </p:spPr>
      </p:cxnSp>
      <p:sp>
        <p:nvSpPr>
          <p:cNvPr id="9" name="Text Placeholder 8"/>
          <p:cNvSpPr>
            <a:spLocks noGrp="1"/>
          </p:cNvSpPr>
          <p:nvPr>
            <p:ph type="body" sz="quarter" idx="10"/>
          </p:nvPr>
        </p:nvSpPr>
        <p:spPr>
          <a:xfrm>
            <a:off x="730133" y="3185720"/>
            <a:ext cx="5279542" cy="1177854"/>
          </a:xfrm>
          <a:prstGeom prst="rect">
            <a:avLst/>
          </a:prstGeom>
        </p:spPr>
        <p:txBody>
          <a:bodyPr/>
          <a:lstStyle>
            <a:lvl1pPr marL="0" indent="0" algn="l">
              <a:buFontTx/>
              <a:buNone/>
              <a:defRPr sz="4840" b="0" i="0" baseline="0">
                <a:solidFill>
                  <a:srgbClr val="1F447D"/>
                </a:solidFill>
                <a:latin typeface="Gill Sans MT"/>
                <a:cs typeface="Gill Sans MT"/>
              </a:defRPr>
            </a:lvl1pPr>
          </a:lstStyle>
          <a:p>
            <a:pPr lvl="0"/>
            <a:r>
              <a:rPr lang="en-US"/>
              <a:t>Click to edit Master text styles</a:t>
            </a:r>
          </a:p>
        </p:txBody>
      </p:sp>
    </p:spTree>
    <p:extLst>
      <p:ext uri="{BB962C8B-B14F-4D97-AF65-F5344CB8AC3E}">
        <p14:creationId xmlns:p14="http://schemas.microsoft.com/office/powerpoint/2010/main" val="31346497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imple Slide">
    <p:spTree>
      <p:nvGrpSpPr>
        <p:cNvPr id="1" name=""/>
        <p:cNvGrpSpPr/>
        <p:nvPr/>
      </p:nvGrpSpPr>
      <p:grpSpPr>
        <a:xfrm>
          <a:off x="0" y="0"/>
          <a:ext cx="0" cy="0"/>
          <a:chOff x="0" y="0"/>
          <a:chExt cx="0" cy="0"/>
        </a:xfrm>
      </p:grpSpPr>
      <p:cxnSp>
        <p:nvCxnSpPr>
          <p:cNvPr id="4" name="Straight Connector 6"/>
          <p:cNvCxnSpPr/>
          <p:nvPr userDrawn="1"/>
        </p:nvCxnSpPr>
        <p:spPr>
          <a:xfrm>
            <a:off x="0" y="1151467"/>
            <a:ext cx="10058400" cy="1800"/>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6" name="TextBox 7"/>
          <p:cNvSpPr txBox="1">
            <a:spLocks noChangeArrowheads="1"/>
          </p:cNvSpPr>
          <p:nvPr userDrawn="1"/>
        </p:nvSpPr>
        <p:spPr bwMode="auto">
          <a:xfrm>
            <a:off x="1431925" y="7482735"/>
            <a:ext cx="3185160" cy="25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Font typeface="Arial" panose="020B0604020202020204" pitchFamily="34" charset="0"/>
              <a:buNone/>
            </a:pPr>
            <a:r>
              <a:rPr lang="en-US" altLang="es-PY" sz="880">
                <a:solidFill>
                  <a:srgbClr val="000000"/>
                </a:solidFill>
                <a:ea typeface="ヒラギノ角ゴ Pro W3" charset="-128"/>
              </a:rPr>
              <a:t>© Hortonworks Inc. 2013</a:t>
            </a:r>
          </a:p>
        </p:txBody>
      </p:sp>
      <p:sp>
        <p:nvSpPr>
          <p:cNvPr id="5" name="Title Placeholder 1"/>
          <p:cNvSpPr>
            <a:spLocks noGrp="1"/>
          </p:cNvSpPr>
          <p:nvPr>
            <p:ph type="title"/>
          </p:nvPr>
        </p:nvSpPr>
        <p:spPr>
          <a:xfrm>
            <a:off x="502920" y="0"/>
            <a:ext cx="9052560" cy="1151467"/>
          </a:xfrm>
          <a:prstGeom prst="rect">
            <a:avLst/>
          </a:prstGeom>
        </p:spPr>
        <p:txBody>
          <a:bodyPr rtlCol="0">
            <a:normAutofit/>
          </a:bodyPr>
          <a:lstStyle>
            <a:lvl1pPr>
              <a:defRPr>
                <a:latin typeface="Arial"/>
                <a:cs typeface="Arial"/>
              </a:defRPr>
            </a:lvl1pPr>
          </a:lstStyle>
          <a:p>
            <a:r>
              <a:rPr lang="en-US"/>
              <a:t>Click to edit Master title style</a:t>
            </a:r>
            <a:endParaRPr lang="en-US" dirty="0"/>
          </a:p>
        </p:txBody>
      </p:sp>
      <p:sp>
        <p:nvSpPr>
          <p:cNvPr id="16" name="Text Placeholder 15"/>
          <p:cNvSpPr>
            <a:spLocks noGrp="1"/>
          </p:cNvSpPr>
          <p:nvPr>
            <p:ph type="body" sz="quarter" idx="11"/>
          </p:nvPr>
        </p:nvSpPr>
        <p:spPr>
          <a:xfrm>
            <a:off x="502920" y="1320588"/>
            <a:ext cx="9052560" cy="5615200"/>
          </a:xfrm>
          <a:prstGeom prst="rect">
            <a:avLst/>
          </a:prstGeom>
        </p:spPr>
        <p:txBody>
          <a:bodyPr/>
          <a:lstStyle>
            <a:lvl1pPr marL="185103" indent="-185103">
              <a:buClr>
                <a:srgbClr val="69BE28"/>
              </a:buClr>
              <a:defRPr sz="1980" b="1" i="0">
                <a:latin typeface="Arial"/>
                <a:cs typeface="Arial"/>
              </a:defRPr>
            </a:lvl1pPr>
            <a:lvl2pPr marL="623412" indent="-185103">
              <a:buFont typeface="Lucida Grande"/>
              <a:buChar char="–"/>
              <a:defRPr sz="1760"/>
            </a:lvl2pPr>
            <a:lvl3pPr marL="1189197" indent="-183357">
              <a:spcAft>
                <a:spcPts val="1320"/>
              </a:spcAft>
              <a:buFont typeface="Lucida Grande"/>
              <a:buChar char="–"/>
              <a:defRPr sz="1540"/>
            </a:lvl3pPr>
            <a:lvl4pPr marL="1697355" indent="-188595">
              <a:defRPr sz="1540"/>
            </a:lvl4pPr>
            <a:lvl5pPr marL="2205514" indent="-193834">
              <a:buFont typeface="Lucida Grande"/>
              <a:buChar char="-"/>
              <a:defRPr sz="15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2"/>
          </p:nvPr>
        </p:nvSpPr>
        <p:spPr>
          <a:xfrm>
            <a:off x="7208520" y="7328007"/>
            <a:ext cx="2346960" cy="413808"/>
          </a:xfrm>
        </p:spPr>
        <p:txBody>
          <a:bodyPr/>
          <a:lstStyle>
            <a:lvl1pPr>
              <a:defRPr sz="880">
                <a:solidFill>
                  <a:srgbClr val="000000"/>
                </a:solidFill>
                <a:latin typeface="Arial" panose="020B0604020202020204" pitchFamily="34" charset="0"/>
              </a:defRPr>
            </a:lvl1pPr>
          </a:lstStyle>
          <a:p>
            <a:r>
              <a:rPr lang="en-US" altLang="es-PY"/>
              <a:t>Page </a:t>
            </a:r>
            <a:fld id="{BDE617F5-605B-49EA-85BB-984EE88CDE14}" type="slidenum">
              <a:rPr lang="en-US" altLang="es-PY"/>
              <a:pPr/>
              <a:t>‹#›</a:t>
            </a:fld>
            <a:endParaRPr lang="en-US" altLang="es-PY"/>
          </a:p>
        </p:txBody>
      </p:sp>
    </p:spTree>
    <p:extLst>
      <p:ext uri="{BB962C8B-B14F-4D97-AF65-F5344CB8AC3E}">
        <p14:creationId xmlns:p14="http://schemas.microsoft.com/office/powerpoint/2010/main" val="3989329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side Page">
    <p:spTree>
      <p:nvGrpSpPr>
        <p:cNvPr id="1" name=""/>
        <p:cNvGrpSpPr/>
        <p:nvPr/>
      </p:nvGrpSpPr>
      <p:grpSpPr>
        <a:xfrm>
          <a:off x="0" y="0"/>
          <a:ext cx="0" cy="0"/>
          <a:chOff x="0" y="0"/>
          <a:chExt cx="0" cy="0"/>
        </a:xfrm>
      </p:grpSpPr>
      <p:sp>
        <p:nvSpPr>
          <p:cNvPr id="16" name="Rectangle 15"/>
          <p:cNvSpPr/>
          <p:nvPr userDrawn="1"/>
        </p:nvSpPr>
        <p:spPr>
          <a:xfrm>
            <a:off x="7132320" y="5299915"/>
            <a:ext cx="2559367" cy="2011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1"/>
          <p:cNvSpPr>
            <a:spLocks noGrp="1"/>
          </p:cNvSpPr>
          <p:nvPr>
            <p:ph type="pic" sz="quarter" idx="10"/>
          </p:nvPr>
        </p:nvSpPr>
        <p:spPr>
          <a:xfrm>
            <a:off x="366713" y="457200"/>
            <a:ext cx="2652712" cy="2011680"/>
          </a:xfrm>
        </p:spPr>
        <p:txBody>
          <a:bodyPr tIns="457200">
            <a:normAutofit/>
          </a:bodyPr>
          <a:lstStyle>
            <a:lvl1pPr marL="0" indent="0" algn="ctr">
              <a:buNone/>
              <a:defRPr sz="2000"/>
            </a:lvl1pPr>
          </a:lstStyle>
          <a:p>
            <a:r>
              <a:rPr lang="en-US"/>
              <a:t>Click icon to add picture</a:t>
            </a:r>
            <a:endParaRPr dirty="0"/>
          </a:p>
        </p:txBody>
      </p:sp>
      <p:sp>
        <p:nvSpPr>
          <p:cNvPr id="52" name="Picture Placeholder 11" descr="This placeholder is filled with a thin rule line so you can easily move the lines around on the slide" title="Line placeholder"/>
          <p:cNvSpPr>
            <a:spLocks noGrp="1"/>
          </p:cNvSpPr>
          <p:nvPr>
            <p:ph type="pic" sz="quarter" idx="52" hasCustomPrompt="1"/>
          </p:nvPr>
        </p:nvSpPr>
        <p:spPr>
          <a:xfrm>
            <a:off x="366713" y="3165473"/>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31" name="Text Placeholder 21"/>
          <p:cNvSpPr>
            <a:spLocks noGrp="1"/>
          </p:cNvSpPr>
          <p:nvPr>
            <p:ph type="body" sz="quarter" idx="20" hasCustomPrompt="1"/>
          </p:nvPr>
        </p:nvSpPr>
        <p:spPr>
          <a:xfrm>
            <a:off x="366713" y="2607972"/>
            <a:ext cx="2652712" cy="579548"/>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43" name="Text Placeholder 21"/>
          <p:cNvSpPr>
            <a:spLocks noGrp="1"/>
          </p:cNvSpPr>
          <p:nvPr>
            <p:ph type="body" sz="quarter" idx="31" hasCustomPrompt="1"/>
          </p:nvPr>
        </p:nvSpPr>
        <p:spPr>
          <a:xfrm>
            <a:off x="366713" y="3309975"/>
            <a:ext cx="2652713" cy="1354597"/>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26" name="Text Placeholder 21"/>
          <p:cNvSpPr>
            <a:spLocks noGrp="1"/>
          </p:cNvSpPr>
          <p:nvPr>
            <p:ph type="body" sz="quarter" idx="36" hasCustomPrompt="1"/>
          </p:nvPr>
        </p:nvSpPr>
        <p:spPr>
          <a:xfrm>
            <a:off x="366713" y="4713829"/>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7" name="Text Placeholder 21"/>
          <p:cNvSpPr>
            <a:spLocks noGrp="1"/>
          </p:cNvSpPr>
          <p:nvPr>
            <p:ph type="body" sz="quarter" idx="37" hasCustomPrompt="1"/>
          </p:nvPr>
        </p:nvSpPr>
        <p:spPr>
          <a:xfrm>
            <a:off x="366713" y="5000136"/>
            <a:ext cx="2652713" cy="2311458"/>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5" name="Picture Placeholder 11" descr="This placeholder is filled with a thin rule line so you can easily move the lines around on the slide" title="Line placeholder"/>
          <p:cNvSpPr>
            <a:spLocks noGrp="1"/>
          </p:cNvSpPr>
          <p:nvPr>
            <p:ph type="pic" sz="quarter" idx="51" hasCustomPrompt="1"/>
          </p:nvPr>
        </p:nvSpPr>
        <p:spPr>
          <a:xfrm>
            <a:off x="3747136" y="878132"/>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28" name="Text Placeholder 21"/>
          <p:cNvSpPr>
            <a:spLocks noGrp="1"/>
          </p:cNvSpPr>
          <p:nvPr>
            <p:ph type="body" sz="quarter" idx="38" hasCustomPrompt="1"/>
          </p:nvPr>
        </p:nvSpPr>
        <p:spPr>
          <a:xfrm>
            <a:off x="3748088" y="431528"/>
            <a:ext cx="2652712"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0" name="Text Placeholder 21"/>
          <p:cNvSpPr>
            <a:spLocks noGrp="1"/>
          </p:cNvSpPr>
          <p:nvPr>
            <p:ph type="body" sz="quarter" idx="39" hasCustomPrompt="1"/>
          </p:nvPr>
        </p:nvSpPr>
        <p:spPr>
          <a:xfrm>
            <a:off x="3748088" y="1017535"/>
            <a:ext cx="2652713" cy="72632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7" name="Text Placeholder 21"/>
          <p:cNvSpPr>
            <a:spLocks noGrp="1"/>
          </p:cNvSpPr>
          <p:nvPr>
            <p:ph type="body" sz="quarter" idx="40" hasCustomPrompt="1"/>
          </p:nvPr>
        </p:nvSpPr>
        <p:spPr>
          <a:xfrm>
            <a:off x="3748088" y="1824702"/>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9" name="Text Placeholder 21"/>
          <p:cNvSpPr>
            <a:spLocks noGrp="1"/>
          </p:cNvSpPr>
          <p:nvPr>
            <p:ph type="body" sz="quarter" idx="41" hasCustomPrompt="1"/>
          </p:nvPr>
        </p:nvSpPr>
        <p:spPr>
          <a:xfrm>
            <a:off x="3748088" y="2112264"/>
            <a:ext cx="2652713" cy="546216"/>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1" name="Text Placeholder 21"/>
          <p:cNvSpPr>
            <a:spLocks noGrp="1"/>
          </p:cNvSpPr>
          <p:nvPr>
            <p:ph type="body" sz="quarter" idx="42" hasCustomPrompt="1"/>
          </p:nvPr>
        </p:nvSpPr>
        <p:spPr>
          <a:xfrm>
            <a:off x="3748088" y="2826437"/>
            <a:ext cx="2652713" cy="678072"/>
          </a:xfrm>
        </p:spPr>
        <p:txBody>
          <a:bodyPr lIns="0" tIns="0" rIns="0" bIns="0" anchor="ctr">
            <a:noAutofit/>
          </a:bodyPr>
          <a:lstStyle>
            <a:lvl1pPr marL="0" indent="0" algn="l">
              <a:lnSpc>
                <a:spcPct val="120000"/>
              </a:lnSpc>
              <a:spcBef>
                <a:spcPts val="400"/>
              </a:spcBef>
              <a:buNone/>
              <a:defRPr sz="1000" i="1">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a:t>
            </a:r>
            <a:r>
              <a:rPr lang="en-US" dirty="0"/>
              <a:t>quotation or callout text</a:t>
            </a:r>
            <a:endParaRPr dirty="0"/>
          </a:p>
        </p:txBody>
      </p:sp>
      <p:sp>
        <p:nvSpPr>
          <p:cNvPr id="42" name="Text Placeholder 21"/>
          <p:cNvSpPr>
            <a:spLocks noGrp="1"/>
          </p:cNvSpPr>
          <p:nvPr>
            <p:ph type="body" sz="quarter" idx="43" hasCustomPrompt="1"/>
          </p:nvPr>
        </p:nvSpPr>
        <p:spPr>
          <a:xfrm>
            <a:off x="3748088" y="3693995"/>
            <a:ext cx="2652713" cy="1123392"/>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4" name="Picture Placeholder 11"/>
          <p:cNvSpPr>
            <a:spLocks noGrp="1"/>
          </p:cNvSpPr>
          <p:nvPr>
            <p:ph type="pic" sz="quarter" idx="22"/>
          </p:nvPr>
        </p:nvSpPr>
        <p:spPr>
          <a:xfrm>
            <a:off x="3748088" y="5299915"/>
            <a:ext cx="2652712" cy="2011680"/>
          </a:xfrm>
        </p:spPr>
        <p:txBody>
          <a:bodyPr tIns="457200">
            <a:normAutofit/>
          </a:bodyPr>
          <a:lstStyle>
            <a:lvl1pPr marL="0" indent="0" algn="ctr">
              <a:buNone/>
              <a:defRPr sz="2000"/>
            </a:lvl1pPr>
          </a:lstStyle>
          <a:p>
            <a:r>
              <a:rPr lang="en-US"/>
              <a:t>Click icon to add picture</a:t>
            </a:r>
            <a:endParaRPr/>
          </a:p>
        </p:txBody>
      </p:sp>
      <p:sp>
        <p:nvSpPr>
          <p:cNvPr id="54" name="Text Placeholder 21"/>
          <p:cNvSpPr>
            <a:spLocks noGrp="1"/>
          </p:cNvSpPr>
          <p:nvPr>
            <p:ph type="body" sz="quarter" idx="45" hasCustomPrompt="1"/>
          </p:nvPr>
        </p:nvSpPr>
        <p:spPr>
          <a:xfrm>
            <a:off x="7131368" y="674635"/>
            <a:ext cx="2560320" cy="158393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7" name="Picture Placeholder 11" descr="This placeholder is filled with a thin rule line so you can easily move the lines around on the slide" title="Line placeholder"/>
          <p:cNvSpPr>
            <a:spLocks noGrp="1"/>
          </p:cNvSpPr>
          <p:nvPr>
            <p:ph type="pic" sz="quarter" idx="53" hasCustomPrompt="1"/>
          </p:nvPr>
        </p:nvSpPr>
        <p:spPr>
          <a:xfrm>
            <a:off x="7134225" y="2693565"/>
            <a:ext cx="2560320"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53" name="Text Placeholder 21"/>
          <p:cNvSpPr>
            <a:spLocks noGrp="1"/>
          </p:cNvSpPr>
          <p:nvPr>
            <p:ph type="body" sz="quarter" idx="44" hasCustomPrompt="1"/>
          </p:nvPr>
        </p:nvSpPr>
        <p:spPr>
          <a:xfrm>
            <a:off x="7131367" y="2258568"/>
            <a:ext cx="2560320"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8" name="Text Placeholder 21"/>
          <p:cNvSpPr>
            <a:spLocks noGrp="1"/>
          </p:cNvSpPr>
          <p:nvPr>
            <p:ph type="body" sz="quarter" idx="47" hasCustomPrompt="1"/>
          </p:nvPr>
        </p:nvSpPr>
        <p:spPr>
          <a:xfrm>
            <a:off x="7131368" y="2846796"/>
            <a:ext cx="2560320" cy="573693"/>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6" name="Text Placeholder 21"/>
          <p:cNvSpPr>
            <a:spLocks noGrp="1"/>
          </p:cNvSpPr>
          <p:nvPr>
            <p:ph type="body" sz="quarter" idx="46" hasCustomPrompt="1"/>
          </p:nvPr>
        </p:nvSpPr>
        <p:spPr>
          <a:xfrm>
            <a:off x="7131368" y="3418957"/>
            <a:ext cx="2560320"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9" name="Text Placeholder 21"/>
          <p:cNvSpPr>
            <a:spLocks noGrp="1"/>
          </p:cNvSpPr>
          <p:nvPr>
            <p:ph type="body" sz="quarter" idx="48" hasCustomPrompt="1"/>
          </p:nvPr>
        </p:nvSpPr>
        <p:spPr>
          <a:xfrm>
            <a:off x="7131368" y="3714257"/>
            <a:ext cx="2560320" cy="1414821"/>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60" name="Text Placeholder 21"/>
          <p:cNvSpPr>
            <a:spLocks noGrp="1"/>
          </p:cNvSpPr>
          <p:nvPr>
            <p:ph type="body" sz="quarter" idx="49" hasCustomPrompt="1"/>
          </p:nvPr>
        </p:nvSpPr>
        <p:spPr>
          <a:xfrm>
            <a:off x="7298054" y="5299593"/>
            <a:ext cx="2226946" cy="363128"/>
          </a:xfrm>
        </p:spPr>
        <p:txBody>
          <a:bodyPr lIns="0" tIns="0" rIns="0" bIns="0" anchor="b">
            <a:noAutofit/>
          </a:bodyPr>
          <a:lstStyle>
            <a:lvl1pPr marL="0" indent="0" algn="l">
              <a:lnSpc>
                <a:spcPct val="114000"/>
              </a:lnSpc>
              <a:spcBef>
                <a:spcPts val="800"/>
              </a:spcBef>
              <a:buNone/>
              <a:defRPr sz="1800">
                <a:solidFill>
                  <a:schemeClr val="bg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61" name="Text Placeholder 21"/>
          <p:cNvSpPr>
            <a:spLocks noGrp="1"/>
          </p:cNvSpPr>
          <p:nvPr>
            <p:ph type="body" sz="quarter" idx="50" hasCustomPrompt="1"/>
          </p:nvPr>
        </p:nvSpPr>
        <p:spPr>
          <a:xfrm>
            <a:off x="7298054" y="5765692"/>
            <a:ext cx="2226946" cy="1475701"/>
          </a:xfrm>
        </p:spPr>
        <p:txBody>
          <a:bodyPr lIns="0" tIns="0" rIns="0" bIns="0" anchor="t">
            <a:noAutofit/>
          </a:bodyPr>
          <a:lstStyle>
            <a:lvl1pPr marL="0" indent="0" algn="l">
              <a:lnSpc>
                <a:spcPct val="95000"/>
              </a:lnSpc>
              <a:spcBef>
                <a:spcPts val="0"/>
              </a:spcBef>
              <a:spcAft>
                <a:spcPts val="0"/>
              </a:spcAft>
              <a:buFont typeface="Arial" panose="020B0604020202020204" pitchFamily="34" charset="0"/>
              <a:buNone/>
              <a:defRPr sz="1100">
                <a:solidFill>
                  <a:schemeClr val="bg1"/>
                </a:solidFill>
              </a:defRPr>
            </a:lvl1pPr>
            <a:lvl2pPr marL="0" indent="0">
              <a:lnSpc>
                <a:spcPct val="95000"/>
              </a:lnSpc>
              <a:spcBef>
                <a:spcPts val="800"/>
              </a:spcBef>
              <a:spcAft>
                <a:spcPts val="0"/>
              </a:spcAft>
              <a:buFont typeface="Arial" panose="020B0604020202020204" pitchFamily="34" charset="0"/>
              <a:buNone/>
              <a:defRPr sz="1100">
                <a:solidFill>
                  <a:schemeClr val="bg1"/>
                </a:solidFill>
              </a:defRPr>
            </a:lvl2pPr>
            <a:lvl3pPr marL="0" indent="0">
              <a:lnSpc>
                <a:spcPct val="95000"/>
              </a:lnSpc>
              <a:spcBef>
                <a:spcPts val="800"/>
              </a:spcBef>
              <a:spcAft>
                <a:spcPts val="0"/>
              </a:spcAft>
              <a:buFont typeface="Arial" panose="020B0604020202020204" pitchFamily="34" charset="0"/>
              <a:buNone/>
              <a:defRPr sz="1100">
                <a:solidFill>
                  <a:schemeClr val="bg1"/>
                </a:solidFill>
              </a:defRPr>
            </a:lvl3pPr>
            <a:lvl4pPr marL="0" indent="0">
              <a:lnSpc>
                <a:spcPct val="95000"/>
              </a:lnSpc>
              <a:spcBef>
                <a:spcPts val="800"/>
              </a:spcBef>
              <a:spcAft>
                <a:spcPts val="0"/>
              </a:spcAft>
              <a:buFont typeface="Arial" panose="020B0604020202020204" pitchFamily="34" charset="0"/>
              <a:buNone/>
              <a:defRPr sz="1100">
                <a:solidFill>
                  <a:schemeClr val="bg1"/>
                </a:solidFill>
              </a:defRPr>
            </a:lvl4pPr>
            <a:lvl5pPr marL="0" indent="0">
              <a:lnSpc>
                <a:spcPct val="95000"/>
              </a:lnSpc>
              <a:spcBef>
                <a:spcPts val="800"/>
              </a:spcBef>
              <a:spcAft>
                <a:spcPts val="0"/>
              </a:spcAft>
              <a:buFont typeface="Arial" panose="020B0604020202020204" pitchFamily="34" charset="0"/>
              <a:buNone/>
              <a:defRPr sz="1100">
                <a:solidFill>
                  <a:schemeClr val="bg1"/>
                </a:solidFill>
              </a:defRPr>
            </a:lvl5pPr>
            <a:lvl6pPr marL="0" indent="0">
              <a:lnSpc>
                <a:spcPct val="95000"/>
              </a:lnSpc>
              <a:spcBef>
                <a:spcPts val="800"/>
              </a:spcBef>
              <a:spcAft>
                <a:spcPts val="0"/>
              </a:spcAft>
              <a:buNone/>
              <a:defRPr sz="1100">
                <a:solidFill>
                  <a:schemeClr val="bg1"/>
                </a:solidFill>
              </a:defRPr>
            </a:lvl6pPr>
            <a:lvl7pPr marL="0" indent="0">
              <a:lnSpc>
                <a:spcPct val="95000"/>
              </a:lnSpc>
              <a:spcBef>
                <a:spcPts val="800"/>
              </a:spcBef>
              <a:spcAft>
                <a:spcPts val="0"/>
              </a:spcAft>
              <a:buNone/>
              <a:defRPr sz="1100">
                <a:solidFill>
                  <a:schemeClr val="bg1"/>
                </a:solidFill>
              </a:defRPr>
            </a:lvl7pPr>
            <a:lvl8pPr marL="0" indent="0">
              <a:lnSpc>
                <a:spcPct val="95000"/>
              </a:lnSpc>
              <a:spcBef>
                <a:spcPts val="800"/>
              </a:spcBef>
              <a:spcAft>
                <a:spcPts val="0"/>
              </a:spcAft>
              <a:buNone/>
              <a:defRPr sz="1100">
                <a:solidFill>
                  <a:schemeClr val="bg1"/>
                </a:solidFill>
              </a:defRPr>
            </a:lvl8pPr>
            <a:lvl9pPr marL="0" indent="0">
              <a:lnSpc>
                <a:spcPct val="95000"/>
              </a:lnSpc>
              <a:spcBef>
                <a:spcPts val="800"/>
              </a:spcBef>
              <a:spcAft>
                <a:spcPts val="0"/>
              </a:spcAft>
              <a:buNone/>
              <a:defRPr sz="1100">
                <a:solidFill>
                  <a:schemeClr val="bg1"/>
                </a:solidFill>
              </a:defRPr>
            </a:lvl9pPr>
          </a:lstStyle>
          <a:p>
            <a:pPr lvl="0"/>
            <a:r>
              <a:rPr dirty="0"/>
              <a:t>Click to add text</a:t>
            </a:r>
          </a:p>
        </p:txBody>
      </p:sp>
      <p:cxnSp>
        <p:nvCxnSpPr>
          <p:cNvPr id="8" name="fold"/>
          <p:cNvCxnSpPr/>
          <p:nvPr userDrawn="1"/>
        </p:nvCxnSpPr>
        <p:spPr>
          <a:xfrm>
            <a:off x="676656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29" name="fold"/>
          <p:cNvCxnSpPr/>
          <p:nvPr userDrawn="1"/>
        </p:nvCxnSpPr>
        <p:spPr>
          <a:xfrm>
            <a:off x="338328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08751"/>
      </p:ext>
    </p:extLst>
  </p:cSld>
  <p:clrMapOvr>
    <a:masterClrMapping/>
  </p:clrMapOvr>
  <p:extLst mod="1">
    <p:ext uri="{DCECCB84-F9BA-43D5-87BE-67443E8EF086}">
      <p15:sldGuideLst xmlns:p15="http://schemas.microsoft.com/office/powerpoint/2012/main">
        <p15:guide id="1" pos="231" userDrawn="1">
          <p15:clr>
            <a:srgbClr val="FBAE40"/>
          </p15:clr>
        </p15:guide>
        <p15:guide id="2" pos="1902" userDrawn="1">
          <p15:clr>
            <a:srgbClr val="FBAE40"/>
          </p15:clr>
        </p15:guide>
        <p15:guide id="3" pos="2361" userDrawn="1">
          <p15:clr>
            <a:srgbClr val="FBAE40"/>
          </p15:clr>
        </p15:guide>
        <p15:guide id="4" pos="4032" userDrawn="1">
          <p15:clr>
            <a:srgbClr val="FBAE40"/>
          </p15:clr>
        </p15:guide>
        <p15:guide id="5" pos="4494" userDrawn="1">
          <p15:clr>
            <a:srgbClr val="FBAE40"/>
          </p15:clr>
        </p15:guide>
        <p15:guide id="6" pos="6105" userDrawn="1">
          <p15:clr>
            <a:srgbClr val="FBAE40"/>
          </p15:clr>
        </p15:guide>
        <p15:guide id="7" orient="horz" pos="288" userDrawn="1">
          <p15:clr>
            <a:srgbClr val="FBAE40"/>
          </p15:clr>
        </p15:guide>
        <p15:guide id="8" orient="horz" pos="460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a:t>Click to edit Master title style</a:t>
            </a:r>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2920" indent="0" algn="ctr">
              <a:buNone/>
              <a:defRPr>
                <a:solidFill>
                  <a:schemeClr val="tx1">
                    <a:tint val="75000"/>
                  </a:schemeClr>
                </a:solidFill>
              </a:defRPr>
            </a:lvl2pPr>
            <a:lvl3pPr marL="1005840" indent="0" algn="ctr">
              <a:buNone/>
              <a:defRPr>
                <a:solidFill>
                  <a:schemeClr val="tx1">
                    <a:tint val="75000"/>
                  </a:schemeClr>
                </a:solidFill>
              </a:defRPr>
            </a:lvl3pPr>
            <a:lvl4pPr marL="1508760" indent="0" algn="ctr">
              <a:buNone/>
              <a:defRPr>
                <a:solidFill>
                  <a:schemeClr val="tx1">
                    <a:tint val="75000"/>
                  </a:schemeClr>
                </a:solidFill>
              </a:defRPr>
            </a:lvl4pPr>
            <a:lvl5pPr marL="2011680" indent="0" algn="ctr">
              <a:buNone/>
              <a:defRPr>
                <a:solidFill>
                  <a:schemeClr val="tx1">
                    <a:tint val="75000"/>
                  </a:schemeClr>
                </a:solidFill>
              </a:defRPr>
            </a:lvl5pPr>
            <a:lvl6pPr marL="2514600" indent="0" algn="ctr">
              <a:buNone/>
              <a:defRPr>
                <a:solidFill>
                  <a:schemeClr val="tx1">
                    <a:tint val="75000"/>
                  </a:schemeClr>
                </a:solidFill>
              </a:defRPr>
            </a:lvl6pPr>
            <a:lvl7pPr marL="3017520" indent="0" algn="ctr">
              <a:buNone/>
              <a:defRPr>
                <a:solidFill>
                  <a:schemeClr val="tx1">
                    <a:tint val="75000"/>
                  </a:schemeClr>
                </a:solidFill>
              </a:defRPr>
            </a:lvl7pPr>
            <a:lvl8pPr marL="3520440" indent="0" algn="ctr">
              <a:buNone/>
              <a:defRPr>
                <a:solidFill>
                  <a:schemeClr val="tx1">
                    <a:tint val="75000"/>
                  </a:schemeClr>
                </a:solidFill>
              </a:defRPr>
            </a:lvl8pPr>
            <a:lvl9pPr marL="402336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defTabSz="1005840">
              <a:defRPr/>
            </a:lvl1pPr>
          </a:lstStyle>
          <a:p>
            <a:fld id="{0E2646B1-0DF0-4D26-9AD0-EB4758EA4AAD}" type="datetime1">
              <a:rPr lang="en-US" altLang="es-PY"/>
              <a:pPr/>
              <a:t>21-01-2017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D8EBF89A-8C71-4F1D-B00E-520CC1A9C607}" type="slidenum">
              <a:rPr lang="en-US" altLang="es-PY"/>
              <a:pPr/>
              <a:t>‹#›</a:t>
            </a:fld>
            <a:endParaRPr lang="en-US" altLang="es-PY"/>
          </a:p>
        </p:txBody>
      </p:sp>
    </p:spTree>
    <p:extLst>
      <p:ext uri="{BB962C8B-B14F-4D97-AF65-F5344CB8AC3E}">
        <p14:creationId xmlns:p14="http://schemas.microsoft.com/office/powerpoint/2010/main" val="2313605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ED5E1530-19D5-4E89-8906-F9DA27A7B03D}" type="datetime1">
              <a:rPr lang="en-US" altLang="es-PY"/>
              <a:pPr/>
              <a:t>21-01-2017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7599A5A1-1C0C-4171-B092-7082D0AFB471}" type="slidenum">
              <a:rPr lang="en-US" altLang="es-PY"/>
              <a:pPr/>
              <a:t>‹#›</a:t>
            </a:fld>
            <a:endParaRPr lang="en-US" altLang="es-PY"/>
          </a:p>
        </p:txBody>
      </p:sp>
    </p:spTree>
    <p:extLst>
      <p:ext uri="{BB962C8B-B14F-4D97-AF65-F5344CB8AC3E}">
        <p14:creationId xmlns:p14="http://schemas.microsoft.com/office/powerpoint/2010/main" val="1700579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87"/>
            <a:ext cx="8549640" cy="1543685"/>
          </a:xfrm>
        </p:spPr>
        <p:txBody>
          <a:bodyPr anchor="t"/>
          <a:lstStyle>
            <a:lvl1pPr algn="l">
              <a:defRPr sz="4400" b="1" cap="all"/>
            </a:lvl1pPr>
          </a:lstStyle>
          <a:p>
            <a:r>
              <a:rPr lang="en-US"/>
              <a:t>Click to edit Master title style</a:t>
            </a:r>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solidFill>
                  <a:schemeClr val="tx1">
                    <a:tint val="75000"/>
                  </a:schemeClr>
                </a:solidFill>
              </a:defRPr>
            </a:lvl1pPr>
            <a:lvl2pPr marL="502920" indent="0">
              <a:buNone/>
              <a:defRPr sz="198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defTabSz="1005840">
              <a:defRPr/>
            </a:lvl1pPr>
          </a:lstStyle>
          <a:p>
            <a:fld id="{2C3980D1-2A6C-47F4-A2D1-98E6BEDCF059}" type="datetime1">
              <a:rPr lang="en-US" altLang="es-PY"/>
              <a:pPr/>
              <a:t>21-01-2017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E868BABA-D328-46AD-9C69-2134BFB8AFFE}" type="slidenum">
              <a:rPr lang="en-US" altLang="es-PY"/>
              <a:pPr/>
              <a:t>‹#›</a:t>
            </a:fld>
            <a:endParaRPr lang="en-US" altLang="es-PY"/>
          </a:p>
        </p:txBody>
      </p:sp>
    </p:spTree>
    <p:extLst>
      <p:ext uri="{BB962C8B-B14F-4D97-AF65-F5344CB8AC3E}">
        <p14:creationId xmlns:p14="http://schemas.microsoft.com/office/powerpoint/2010/main" val="2221520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29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0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defTabSz="1005840">
              <a:defRPr/>
            </a:lvl1pPr>
          </a:lstStyle>
          <a:p>
            <a:fld id="{984E0372-BE42-4844-AEDA-33D18AD7FAD7}" type="datetime1">
              <a:rPr lang="en-US" altLang="es-PY"/>
              <a:pPr/>
              <a:t>21-01-2017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1EFE172B-25BF-4ECA-88F3-C555D8A85E44}" type="slidenum">
              <a:rPr lang="en-US" altLang="es-PY"/>
              <a:pPr/>
              <a:t>‹#›</a:t>
            </a:fld>
            <a:endParaRPr lang="en-US" altLang="es-PY"/>
          </a:p>
        </p:txBody>
      </p:sp>
    </p:spTree>
    <p:extLst>
      <p:ext uri="{BB962C8B-B14F-4D97-AF65-F5344CB8AC3E}">
        <p14:creationId xmlns:p14="http://schemas.microsoft.com/office/powerpoint/2010/main" val="1457321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2920" y="1739795"/>
            <a:ext cx="4444207"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p:cNvSpPr>
            <a:spLocks noGrp="1"/>
          </p:cNvSpPr>
          <p:nvPr>
            <p:ph sz="half" idx="2"/>
          </p:nvPr>
        </p:nvSpPr>
        <p:spPr>
          <a:xfrm>
            <a:off x="502920" y="2464859"/>
            <a:ext cx="4444207"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28" y="1739795"/>
            <a:ext cx="4445953"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p:cNvSpPr>
            <a:spLocks noGrp="1"/>
          </p:cNvSpPr>
          <p:nvPr>
            <p:ph sz="quarter" idx="4"/>
          </p:nvPr>
        </p:nvSpPr>
        <p:spPr>
          <a:xfrm>
            <a:off x="5109528" y="2464859"/>
            <a:ext cx="4445953"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defTabSz="1005840">
              <a:defRPr/>
            </a:lvl1pPr>
          </a:lstStyle>
          <a:p>
            <a:fld id="{940953F8-CDC8-47A2-AD89-46C1733D58D9}" type="datetime1">
              <a:rPr lang="en-US" altLang="es-PY"/>
              <a:pPr/>
              <a:t>21-01-2017</a:t>
            </a:fld>
            <a:endParaRPr lang="en-US" altLang="es-PY"/>
          </a:p>
        </p:txBody>
      </p:sp>
      <p:sp>
        <p:nvSpPr>
          <p:cNvPr id="8" name="Footer Placeholder 4"/>
          <p:cNvSpPr>
            <a:spLocks noGrp="1"/>
          </p:cNvSpPr>
          <p:nvPr>
            <p:ph type="ftr" sz="quarter" idx="11"/>
          </p:nvPr>
        </p:nvSpPr>
        <p:spPr/>
        <p:txBody>
          <a:bodyPr/>
          <a:lstStyle>
            <a:lvl1pPr defTabSz="1005840">
              <a:defRPr/>
            </a:lvl1pPr>
          </a:lstStyle>
          <a:p>
            <a:pPr>
              <a:defRPr/>
            </a:pPr>
            <a:endParaRPr lang="en-US"/>
          </a:p>
        </p:txBody>
      </p:sp>
      <p:sp>
        <p:nvSpPr>
          <p:cNvPr id="9" name="Slide Number Placeholder 5"/>
          <p:cNvSpPr>
            <a:spLocks noGrp="1"/>
          </p:cNvSpPr>
          <p:nvPr>
            <p:ph type="sldNum" sz="quarter" idx="12"/>
          </p:nvPr>
        </p:nvSpPr>
        <p:spPr/>
        <p:txBody>
          <a:bodyPr/>
          <a:lstStyle>
            <a:lvl1pPr defTabSz="1005840">
              <a:defRPr/>
            </a:lvl1pPr>
          </a:lstStyle>
          <a:p>
            <a:fld id="{DD42D775-51BC-46D5-8529-C4A77EFBD837}" type="slidenum">
              <a:rPr lang="en-US" altLang="es-PY"/>
              <a:pPr/>
              <a:t>‹#›</a:t>
            </a:fld>
            <a:endParaRPr lang="en-US" altLang="es-PY"/>
          </a:p>
        </p:txBody>
      </p:sp>
    </p:spTree>
    <p:extLst>
      <p:ext uri="{BB962C8B-B14F-4D97-AF65-F5344CB8AC3E}">
        <p14:creationId xmlns:p14="http://schemas.microsoft.com/office/powerpoint/2010/main" val="2190641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defTabSz="1005840">
              <a:defRPr/>
            </a:lvl1pPr>
          </a:lstStyle>
          <a:p>
            <a:fld id="{92A3ED6C-303C-4007-B868-FDE52653A2BA}" type="datetime1">
              <a:rPr lang="en-US" altLang="es-PY"/>
              <a:pPr/>
              <a:t>21-01-2017</a:t>
            </a:fld>
            <a:endParaRPr lang="en-US" altLang="es-PY"/>
          </a:p>
        </p:txBody>
      </p:sp>
      <p:sp>
        <p:nvSpPr>
          <p:cNvPr id="4" name="Footer Placeholder 4"/>
          <p:cNvSpPr>
            <a:spLocks noGrp="1"/>
          </p:cNvSpPr>
          <p:nvPr>
            <p:ph type="ftr" sz="quarter" idx="11"/>
          </p:nvPr>
        </p:nvSpPr>
        <p:spPr/>
        <p:txBody>
          <a:bodyPr/>
          <a:lstStyle>
            <a:lvl1pPr defTabSz="1005840">
              <a:defRPr/>
            </a:lvl1pPr>
          </a:lstStyle>
          <a:p>
            <a:pPr>
              <a:defRPr/>
            </a:pPr>
            <a:endParaRPr lang="en-US"/>
          </a:p>
        </p:txBody>
      </p:sp>
      <p:sp>
        <p:nvSpPr>
          <p:cNvPr id="5" name="Slide Number Placeholder 5"/>
          <p:cNvSpPr>
            <a:spLocks noGrp="1"/>
          </p:cNvSpPr>
          <p:nvPr>
            <p:ph type="sldNum" sz="quarter" idx="12"/>
          </p:nvPr>
        </p:nvSpPr>
        <p:spPr/>
        <p:txBody>
          <a:bodyPr/>
          <a:lstStyle>
            <a:lvl1pPr defTabSz="1005840">
              <a:defRPr/>
            </a:lvl1pPr>
          </a:lstStyle>
          <a:p>
            <a:fld id="{89A8917E-DE33-42C5-8FB3-EBB1FC5BE0D5}" type="slidenum">
              <a:rPr lang="en-US" altLang="es-PY"/>
              <a:pPr/>
              <a:t>‹#›</a:t>
            </a:fld>
            <a:endParaRPr lang="en-US" altLang="es-PY"/>
          </a:p>
        </p:txBody>
      </p:sp>
    </p:spTree>
    <p:extLst>
      <p:ext uri="{BB962C8B-B14F-4D97-AF65-F5344CB8AC3E}">
        <p14:creationId xmlns:p14="http://schemas.microsoft.com/office/powerpoint/2010/main" val="2713507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defTabSz="1005840">
              <a:defRPr/>
            </a:lvl1pPr>
          </a:lstStyle>
          <a:p>
            <a:fld id="{9965AB47-CD84-45C4-A509-B56BAC422A1E}" type="datetime1">
              <a:rPr lang="en-US" altLang="es-PY"/>
              <a:pPr/>
              <a:t>21-01-2017</a:t>
            </a:fld>
            <a:endParaRPr lang="en-US" altLang="es-PY"/>
          </a:p>
        </p:txBody>
      </p:sp>
      <p:sp>
        <p:nvSpPr>
          <p:cNvPr id="3" name="Footer Placeholder 4"/>
          <p:cNvSpPr>
            <a:spLocks noGrp="1"/>
          </p:cNvSpPr>
          <p:nvPr>
            <p:ph type="ftr" sz="quarter" idx="11"/>
          </p:nvPr>
        </p:nvSpPr>
        <p:spPr/>
        <p:txBody>
          <a:bodyPr/>
          <a:lstStyle>
            <a:lvl1pPr defTabSz="1005840">
              <a:defRPr/>
            </a:lvl1pPr>
          </a:lstStyle>
          <a:p>
            <a:pPr>
              <a:defRPr/>
            </a:pPr>
            <a:endParaRPr lang="en-US"/>
          </a:p>
        </p:txBody>
      </p:sp>
      <p:sp>
        <p:nvSpPr>
          <p:cNvPr id="4" name="Slide Number Placeholder 5"/>
          <p:cNvSpPr>
            <a:spLocks noGrp="1"/>
          </p:cNvSpPr>
          <p:nvPr>
            <p:ph type="sldNum" sz="quarter" idx="12"/>
          </p:nvPr>
        </p:nvSpPr>
        <p:spPr/>
        <p:txBody>
          <a:bodyPr/>
          <a:lstStyle>
            <a:lvl1pPr defTabSz="1005840">
              <a:defRPr/>
            </a:lvl1pPr>
          </a:lstStyle>
          <a:p>
            <a:fld id="{7D0CCCBE-882E-4794-AD95-9D2EB7A45B8F}" type="slidenum">
              <a:rPr lang="en-US" altLang="es-PY"/>
              <a:pPr/>
              <a:t>‹#›</a:t>
            </a:fld>
            <a:endParaRPr lang="en-US" altLang="es-PY"/>
          </a:p>
        </p:txBody>
      </p:sp>
    </p:spTree>
    <p:extLst>
      <p:ext uri="{BB962C8B-B14F-4D97-AF65-F5344CB8AC3E}">
        <p14:creationId xmlns:p14="http://schemas.microsoft.com/office/powerpoint/2010/main" val="22875373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10"/>
            <a:ext cx="8675370" cy="1502305"/>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91515" y="7203865"/>
            <a:ext cx="2263140" cy="413808"/>
          </a:xfrm>
          <a:prstGeom prst="rect">
            <a:avLst/>
          </a:prstGeom>
        </p:spPr>
        <p:txBody>
          <a:bodyPr vert="horz" lIns="91440" tIns="45720" rIns="91440" bIns="45720" rtlCol="0" anchor="ctr"/>
          <a:lstStyle>
            <a:lvl1pPr algn="l">
              <a:defRPr sz="1320">
                <a:solidFill>
                  <a:schemeClr val="tx1">
                    <a:tint val="75000"/>
                  </a:schemeClr>
                </a:solidFill>
              </a:defRPr>
            </a:lvl1pPr>
          </a:lstStyle>
          <a:p>
            <a:endParaRPr/>
          </a:p>
        </p:txBody>
      </p:sp>
      <p:sp>
        <p:nvSpPr>
          <p:cNvPr id="5" name="Footer Placeholder 4"/>
          <p:cNvSpPr>
            <a:spLocks noGrp="1"/>
          </p:cNvSpPr>
          <p:nvPr>
            <p:ph type="ftr" sz="quarter" idx="3"/>
          </p:nvPr>
        </p:nvSpPr>
        <p:spPr>
          <a:xfrm>
            <a:off x="3331845" y="7203865"/>
            <a:ext cx="3394710" cy="413808"/>
          </a:xfrm>
          <a:prstGeom prst="rect">
            <a:avLst/>
          </a:prstGeom>
        </p:spPr>
        <p:txBody>
          <a:bodyPr vert="horz" lIns="91440" tIns="45720" rIns="91440" bIns="45720" rtlCol="0" anchor="ctr"/>
          <a:lstStyle>
            <a:lvl1pPr algn="ctr">
              <a:defRPr sz="132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7103745" y="7203865"/>
            <a:ext cx="2263140" cy="413808"/>
          </a:xfrm>
          <a:prstGeom prst="rect">
            <a:avLst/>
          </a:prstGeom>
        </p:spPr>
        <p:txBody>
          <a:bodyPr vert="horz" lIns="91440" tIns="45720" rIns="91440" bIns="45720" rtlCol="0" anchor="ctr"/>
          <a:lstStyle>
            <a:lvl1pPr algn="r">
              <a:defRPr sz="1320">
                <a:solidFill>
                  <a:schemeClr val="tx1">
                    <a:tint val="75000"/>
                  </a:schemeClr>
                </a:solidFill>
              </a:defRPr>
            </a:lvl1pPr>
          </a:lstStyle>
          <a:p>
            <a:fld id="{9F6761A3-4CAC-4C5F-AC82-8DB08D526BC2}" type="slidenum">
              <a:rPr/>
              <a:t>‹#›</a:t>
            </a:fld>
            <a:endParaRPr/>
          </a:p>
        </p:txBody>
      </p:sp>
      <p:sp>
        <p:nvSpPr>
          <p:cNvPr id="7" name="Rectangle 6"/>
          <p:cNvSpPr/>
          <p:nvPr userDrawn="1"/>
        </p:nvSpPr>
        <p:spPr>
          <a:xfrm>
            <a:off x="10287000" y="0"/>
            <a:ext cx="1828800" cy="77678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ts val="1200"/>
              </a:spcBef>
            </a:pPr>
            <a:r>
              <a:rPr sz="1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300"/>
              </a:spcBef>
            </a:pPr>
            <a:r>
              <a:rPr sz="1000" baseline="0" dirty="0">
                <a:solidFill>
                  <a:prstClr val="white">
                    <a:lumMod val="50000"/>
                  </a:prstClr>
                </a:solidFill>
                <a:latin typeface="Calibri Light" panose="020F0302020204030204" pitchFamily="34" charset="0"/>
                <a:cs typeface="Calibri" panose="020F0502020204030204" pitchFamily="34" charset="0"/>
              </a:rPr>
              <a:t>Your printer might not print the same way our printers do, so make sure to try a couple of test prints. If things aren’t aligning quite right, experiment with the Scale to Fit Paper setting. It’s located in the Print dialog – just click Full Page Slides to get to it.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And did you notice we made fold marks for you? They are really light, but if you don’t like them showing on your brochure, click View, Slide Master, and delete them before you print.</a:t>
            </a:r>
          </a:p>
          <a:p>
            <a:pPr lvl="0">
              <a:spcBef>
                <a:spcPts val="600"/>
              </a:spcBef>
            </a:pPr>
            <a:r>
              <a:rPr sz="16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If you need more placeholders for titles, subtitles or body text, just make a copy of what you need and drag it into place. PowerPoint’s Smart Guides will help you align it with everything else.</a:t>
            </a:r>
            <a:endParaRPr lang="en-US" sz="1000" dirty="0">
              <a:solidFill>
                <a:prstClr val="white">
                  <a:lumMod val="50000"/>
                </a:prstClr>
              </a:solidFill>
              <a:latin typeface="Calibri Light" panose="020F0302020204030204" pitchFamily="34" charset="0"/>
              <a:cs typeface="Calibri" panose="020F0502020204030204" pitchFamily="34" charset="0"/>
            </a:endParaRPr>
          </a:p>
          <a:p>
            <a:pPr lvl="0">
              <a:spcBef>
                <a:spcPts val="600"/>
              </a:spcBef>
            </a:pPr>
            <a:r>
              <a:rPr lang="en-US" sz="1000" dirty="0">
                <a:solidFill>
                  <a:prstClr val="white">
                    <a:lumMod val="50000"/>
                  </a:prstClr>
                </a:solidFill>
                <a:latin typeface="Calibri Light" panose="020F0302020204030204" pitchFamily="34" charset="0"/>
                <a:cs typeface="Calibri" panose="020F0502020204030204" pitchFamily="34" charset="0"/>
              </a:rPr>
              <a:t>By the</a:t>
            </a:r>
            <a:r>
              <a:rPr lang="en-US" sz="1000" baseline="0" dirty="0">
                <a:solidFill>
                  <a:prstClr val="white">
                    <a:lumMod val="50000"/>
                  </a:prstClr>
                </a:solidFill>
                <a:latin typeface="Calibri Light" panose="020F0302020204030204" pitchFamily="34" charset="0"/>
                <a:cs typeface="Calibri" panose="020F0502020204030204" pitchFamily="34" charset="0"/>
              </a:rPr>
              <a:t> way, if you need to move or copy the red lines, you can select them by clicking the dotted outlines.</a:t>
            </a:r>
            <a:endParaRPr lang="en-US" sz="100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3687281395"/>
      </p:ext>
    </p:extLst>
  </p:cSld>
  <p:clrMap bg1="lt1" tx1="dk1" bg2="lt2" tx2="dk2" accent1="accent1" accent2="accent2" accent3="accent3" accent4="accent4" accent5="accent5" accent6="accent6" hlink="hlink" folHlink="folHlink"/>
  <p:sldLayoutIdLst>
    <p:sldLayoutId id="2147483672" r:id="rId1"/>
    <p:sldLayoutId id="2147483673" r:id="rId2"/>
  </p:sldLayoutIdLst>
  <p:hf sldNum="0" hdr="0" dt="0"/>
  <p:txStyles>
    <p:titleStyle>
      <a:lvl1pPr algn="l" defTabSz="100584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51460" indent="-251460" algn="l" defTabSz="1005840" rtl="0" eaLnBrk="1" latinLnBrk="0" hangingPunct="1">
        <a:lnSpc>
          <a:spcPct val="90000"/>
        </a:lnSpc>
        <a:spcBef>
          <a:spcPts val="1100"/>
        </a:spcBef>
        <a:buFont typeface="Arial" panose="020B0604020202020204" pitchFamily="34" charset="0"/>
        <a:buChar char="•"/>
        <a:defRPr sz="200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180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16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Title Placeholder 1"/>
          <p:cNvSpPr>
            <a:spLocks noGrp="1"/>
          </p:cNvSpPr>
          <p:nvPr>
            <p:ph type="title"/>
          </p:nvPr>
        </p:nvSpPr>
        <p:spPr bwMode="auto">
          <a:xfrm>
            <a:off x="502920" y="311256"/>
            <a:ext cx="905256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s-PY"/>
              <a:t>Click to edit Master title style</a:t>
            </a:r>
          </a:p>
        </p:txBody>
      </p:sp>
      <p:sp>
        <p:nvSpPr>
          <p:cNvPr id="71683" name="Text Placeholder 2"/>
          <p:cNvSpPr>
            <a:spLocks noGrp="1"/>
          </p:cNvSpPr>
          <p:nvPr>
            <p:ph type="body" idx="1"/>
          </p:nvPr>
        </p:nvSpPr>
        <p:spPr bwMode="auto">
          <a:xfrm>
            <a:off x="502920" y="1813560"/>
            <a:ext cx="9052560" cy="51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s-PY"/>
              <a:t>Click to edit Master text styles</a:t>
            </a:r>
          </a:p>
          <a:p>
            <a:pPr lvl="1"/>
            <a:r>
              <a:rPr lang="en-US" altLang="es-PY"/>
              <a:t>Second level</a:t>
            </a:r>
          </a:p>
          <a:p>
            <a:pPr lvl="2"/>
            <a:r>
              <a:rPr lang="en-US" altLang="es-PY"/>
              <a:t>Third level</a:t>
            </a:r>
          </a:p>
          <a:p>
            <a:pPr lvl="3"/>
            <a:r>
              <a:rPr lang="en-US" altLang="es-PY"/>
              <a:t>Fourth level</a:t>
            </a:r>
          </a:p>
          <a:p>
            <a:pPr lvl="4"/>
            <a:r>
              <a:rPr lang="en-US" altLang="es-PY"/>
              <a:t>Fifth level</a:t>
            </a:r>
          </a:p>
        </p:txBody>
      </p:sp>
      <p:sp>
        <p:nvSpPr>
          <p:cNvPr id="4" name="Date Placeholder 3"/>
          <p:cNvSpPr>
            <a:spLocks noGrp="1"/>
          </p:cNvSpPr>
          <p:nvPr>
            <p:ph type="dt" sz="half" idx="2"/>
          </p:nvPr>
        </p:nvSpPr>
        <p:spPr>
          <a:xfrm>
            <a:off x="502920" y="7203864"/>
            <a:ext cx="2346960" cy="413808"/>
          </a:xfrm>
          <a:prstGeom prst="rect">
            <a:avLst/>
          </a:prstGeom>
        </p:spPr>
        <p:txBody>
          <a:bodyPr vert="horz" wrap="square" lIns="91440" tIns="45720" rIns="91440" bIns="45720" numCol="1" anchor="ctr" anchorCtr="0" compatLnSpc="1">
            <a:prstTxWarp prst="textNoShape">
              <a:avLst/>
            </a:prstTxWarp>
          </a:bodyPr>
          <a:lstStyle>
            <a:lvl1pPr defTabSz="502920">
              <a:defRPr sz="1320">
                <a:solidFill>
                  <a:srgbClr val="898989"/>
                </a:solidFill>
                <a:latin typeface="Calibri" panose="020F0502020204030204" pitchFamily="34" charset="0"/>
                <a:cs typeface="Arial" panose="020B0604020202020204" pitchFamily="34" charset="0"/>
              </a:defRPr>
            </a:lvl1pPr>
          </a:lstStyle>
          <a:p>
            <a:fld id="{D7E20B07-B66B-45C7-AA7C-D03D6037D203}" type="datetime1">
              <a:rPr lang="en-US" altLang="es-PY"/>
              <a:pPr/>
              <a:t>21-01-2017</a:t>
            </a:fld>
            <a:endParaRPr lang="en-US" altLang="es-PY"/>
          </a:p>
        </p:txBody>
      </p:sp>
      <p:sp>
        <p:nvSpPr>
          <p:cNvPr id="5" name="Footer Placeholder 4"/>
          <p:cNvSpPr>
            <a:spLocks noGrp="1"/>
          </p:cNvSpPr>
          <p:nvPr>
            <p:ph type="ftr" sz="quarter" idx="3"/>
          </p:nvPr>
        </p:nvSpPr>
        <p:spPr>
          <a:xfrm>
            <a:off x="3436620" y="7203864"/>
            <a:ext cx="3185160" cy="413808"/>
          </a:xfrm>
          <a:prstGeom prst="rect">
            <a:avLst/>
          </a:prstGeom>
        </p:spPr>
        <p:txBody>
          <a:bodyPr vert="horz" lIns="91440" tIns="45720" rIns="91440" bIns="45720" rtlCol="0" anchor="ctr"/>
          <a:lstStyle>
            <a:lvl1pPr algn="ctr" defTabSz="502920" fontAlgn="auto">
              <a:spcBef>
                <a:spcPts val="0"/>
              </a:spcBef>
              <a:spcAft>
                <a:spcPts val="0"/>
              </a:spcAft>
              <a:defRPr sz="1320">
                <a:solidFill>
                  <a:prstClr val="black">
                    <a:tint val="75000"/>
                  </a:prst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7208520" y="7203864"/>
            <a:ext cx="2346960" cy="413808"/>
          </a:xfrm>
          <a:prstGeom prst="rect">
            <a:avLst/>
          </a:prstGeom>
        </p:spPr>
        <p:txBody>
          <a:bodyPr vert="horz" wrap="square" lIns="91440" tIns="45720" rIns="91440" bIns="45720" numCol="1" anchor="ctr" anchorCtr="0" compatLnSpc="1">
            <a:prstTxWarp prst="textNoShape">
              <a:avLst/>
            </a:prstTxWarp>
          </a:bodyPr>
          <a:lstStyle>
            <a:lvl1pPr algn="r" defTabSz="502920">
              <a:defRPr sz="1320">
                <a:solidFill>
                  <a:srgbClr val="898989"/>
                </a:solidFill>
                <a:latin typeface="Calibri" panose="020F0502020204030204" pitchFamily="34" charset="0"/>
                <a:cs typeface="Arial" panose="020B0604020202020204" pitchFamily="34" charset="0"/>
              </a:defRPr>
            </a:lvl1pPr>
          </a:lstStyle>
          <a:p>
            <a:fld id="{B592FD2E-DEFA-41D9-B2E7-0F9BBC8B9D74}" type="slidenum">
              <a:rPr lang="en-US" altLang="es-PY"/>
              <a:pPr/>
              <a:t>‹#›</a:t>
            </a:fld>
            <a:endParaRPr lang="en-US" altLang="es-PY"/>
          </a:p>
        </p:txBody>
      </p:sp>
    </p:spTree>
    <p:extLst>
      <p:ext uri="{BB962C8B-B14F-4D97-AF65-F5344CB8AC3E}">
        <p14:creationId xmlns:p14="http://schemas.microsoft.com/office/powerpoint/2010/main" val="266159453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ctr" defTabSz="502920" rtl="0" eaLnBrk="0" fontAlgn="base" hangingPunct="0">
        <a:spcBef>
          <a:spcPct val="0"/>
        </a:spcBef>
        <a:spcAft>
          <a:spcPct val="0"/>
        </a:spcAft>
        <a:defRPr sz="4840" kern="1200">
          <a:solidFill>
            <a:schemeClr val="tx1"/>
          </a:solidFill>
          <a:latin typeface="+mj-lt"/>
          <a:ea typeface="MS PGothic" panose="020B0600070205080204" pitchFamily="34" charset="-128"/>
          <a:cs typeface="ＭＳ Ｐゴシック" charset="-128"/>
        </a:defRPr>
      </a:lvl1pPr>
      <a:lvl2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2pPr>
      <a:lvl3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3pPr>
      <a:lvl4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4pPr>
      <a:lvl5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5pPr>
      <a:lvl6pPr marL="50292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6pPr>
      <a:lvl7pPr marL="100584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7pPr>
      <a:lvl8pPr marL="150876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8pPr>
      <a:lvl9pPr marL="201168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9pPr>
    </p:titleStyle>
    <p:bodyStyle>
      <a:lvl1pPr marL="377190" indent="-377190" algn="l" defTabSz="502920" rtl="0" eaLnBrk="0" fontAlgn="base" hangingPunct="0">
        <a:spcBef>
          <a:spcPct val="20000"/>
        </a:spcBef>
        <a:spcAft>
          <a:spcPct val="0"/>
        </a:spcAft>
        <a:buFont typeface="Arial" panose="020B0604020202020204" pitchFamily="34" charset="0"/>
        <a:buChar char="•"/>
        <a:defRPr sz="3520" kern="1200">
          <a:solidFill>
            <a:schemeClr val="tx1"/>
          </a:solidFill>
          <a:latin typeface="+mn-lt"/>
          <a:ea typeface="MS PGothic" panose="020B0600070205080204" pitchFamily="34" charset="-128"/>
          <a:cs typeface="ＭＳ Ｐゴシック" charset="-128"/>
        </a:defRPr>
      </a:lvl1pPr>
      <a:lvl2pPr marL="817245" indent="-314325" algn="l" defTabSz="502920" rtl="0" eaLnBrk="0" fontAlgn="base" hangingPunct="0">
        <a:spcBef>
          <a:spcPct val="20000"/>
        </a:spcBef>
        <a:spcAft>
          <a:spcPct val="0"/>
        </a:spcAft>
        <a:buFont typeface="Arial" panose="020B0604020202020204" pitchFamily="34" charset="0"/>
        <a:buChar char="–"/>
        <a:defRPr sz="3080" kern="1200">
          <a:solidFill>
            <a:schemeClr val="tx1"/>
          </a:solidFill>
          <a:latin typeface="+mn-lt"/>
          <a:ea typeface="MS PGothic" panose="020B0600070205080204" pitchFamily="34" charset="-128"/>
          <a:cs typeface="+mn-cs"/>
        </a:defRPr>
      </a:lvl2pPr>
      <a:lvl3pPr marL="1257300" indent="-251460" algn="l" defTabSz="502920" rtl="0" eaLnBrk="0" fontAlgn="base" hangingPunct="0">
        <a:spcBef>
          <a:spcPct val="20000"/>
        </a:spcBef>
        <a:spcAft>
          <a:spcPct val="0"/>
        </a:spcAft>
        <a:buFont typeface="Arial" panose="020B0604020202020204" pitchFamily="34" charset="0"/>
        <a:buChar char="•"/>
        <a:defRPr sz="2640" kern="1200">
          <a:solidFill>
            <a:schemeClr val="tx1"/>
          </a:solidFill>
          <a:latin typeface="+mn-lt"/>
          <a:ea typeface="MS PGothic" panose="020B0600070205080204" pitchFamily="34" charset="-128"/>
          <a:cs typeface="+mn-cs"/>
        </a:defRPr>
      </a:lvl3pPr>
      <a:lvl4pPr marL="176022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4pPr>
      <a:lvl5pPr marL="226314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5pPr>
      <a:lvl6pPr marL="2766060" indent="-251460" algn="l" defTabSz="502920" rtl="0" eaLnBrk="1" latinLnBrk="0" hangingPunct="1">
        <a:spcBef>
          <a:spcPct val="20000"/>
        </a:spcBef>
        <a:buFont typeface="Arial"/>
        <a:buChar char="•"/>
        <a:defRPr sz="2200" kern="1200">
          <a:solidFill>
            <a:schemeClr val="tx1"/>
          </a:solidFill>
          <a:latin typeface="+mn-lt"/>
          <a:ea typeface="+mn-ea"/>
          <a:cs typeface="+mn-cs"/>
        </a:defRPr>
      </a:lvl6pPr>
      <a:lvl7pPr marL="3268980" indent="-251460" algn="l" defTabSz="502920" rtl="0" eaLnBrk="1" latinLnBrk="0" hangingPunct="1">
        <a:spcBef>
          <a:spcPct val="20000"/>
        </a:spcBef>
        <a:buFont typeface="Arial"/>
        <a:buChar char="•"/>
        <a:defRPr sz="2200" kern="1200">
          <a:solidFill>
            <a:schemeClr val="tx1"/>
          </a:solidFill>
          <a:latin typeface="+mn-lt"/>
          <a:ea typeface="+mn-ea"/>
          <a:cs typeface="+mn-cs"/>
        </a:defRPr>
      </a:lvl7pPr>
      <a:lvl8pPr marL="3771900" indent="-251460" algn="l" defTabSz="502920" rtl="0" eaLnBrk="1" latinLnBrk="0" hangingPunct="1">
        <a:spcBef>
          <a:spcPct val="20000"/>
        </a:spcBef>
        <a:buFont typeface="Arial"/>
        <a:buChar char="•"/>
        <a:defRPr sz="2200" kern="1200">
          <a:solidFill>
            <a:schemeClr val="tx1"/>
          </a:solidFill>
          <a:latin typeface="+mn-lt"/>
          <a:ea typeface="+mn-ea"/>
          <a:cs typeface="+mn-cs"/>
        </a:defRPr>
      </a:lvl8pPr>
      <a:lvl9pPr marL="4274820" indent="-251460" algn="l" defTabSz="502920"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2920" rtl="0" eaLnBrk="1" latinLnBrk="0" hangingPunct="1">
        <a:defRPr sz="1980" kern="1200">
          <a:solidFill>
            <a:schemeClr val="tx1"/>
          </a:solidFill>
          <a:latin typeface="+mn-lt"/>
          <a:ea typeface="+mn-ea"/>
          <a:cs typeface="+mn-cs"/>
        </a:defRPr>
      </a:lvl1pPr>
      <a:lvl2pPr marL="502920" algn="l" defTabSz="502920" rtl="0" eaLnBrk="1" latinLnBrk="0" hangingPunct="1">
        <a:defRPr sz="1980" kern="1200">
          <a:solidFill>
            <a:schemeClr val="tx1"/>
          </a:solidFill>
          <a:latin typeface="+mn-lt"/>
          <a:ea typeface="+mn-ea"/>
          <a:cs typeface="+mn-cs"/>
        </a:defRPr>
      </a:lvl2pPr>
      <a:lvl3pPr marL="1005840" algn="l" defTabSz="502920" rtl="0" eaLnBrk="1" latinLnBrk="0" hangingPunct="1">
        <a:defRPr sz="1980" kern="1200">
          <a:solidFill>
            <a:schemeClr val="tx1"/>
          </a:solidFill>
          <a:latin typeface="+mn-lt"/>
          <a:ea typeface="+mn-ea"/>
          <a:cs typeface="+mn-cs"/>
        </a:defRPr>
      </a:lvl3pPr>
      <a:lvl4pPr marL="1508760" algn="l" defTabSz="502920" rtl="0" eaLnBrk="1" latinLnBrk="0" hangingPunct="1">
        <a:defRPr sz="1980" kern="1200">
          <a:solidFill>
            <a:schemeClr val="tx1"/>
          </a:solidFill>
          <a:latin typeface="+mn-lt"/>
          <a:ea typeface="+mn-ea"/>
          <a:cs typeface="+mn-cs"/>
        </a:defRPr>
      </a:lvl4pPr>
      <a:lvl5pPr marL="2011680" algn="l" defTabSz="502920" rtl="0" eaLnBrk="1" latinLnBrk="0" hangingPunct="1">
        <a:defRPr sz="1980" kern="1200">
          <a:solidFill>
            <a:schemeClr val="tx1"/>
          </a:solidFill>
          <a:latin typeface="+mn-lt"/>
          <a:ea typeface="+mn-ea"/>
          <a:cs typeface="+mn-cs"/>
        </a:defRPr>
      </a:lvl5pPr>
      <a:lvl6pPr marL="2514600" algn="l" defTabSz="502920" rtl="0" eaLnBrk="1" latinLnBrk="0" hangingPunct="1">
        <a:defRPr sz="1980" kern="1200">
          <a:solidFill>
            <a:schemeClr val="tx1"/>
          </a:solidFill>
          <a:latin typeface="+mn-lt"/>
          <a:ea typeface="+mn-ea"/>
          <a:cs typeface="+mn-cs"/>
        </a:defRPr>
      </a:lvl6pPr>
      <a:lvl7pPr marL="3017520" algn="l" defTabSz="502920" rtl="0" eaLnBrk="1" latinLnBrk="0" hangingPunct="1">
        <a:defRPr sz="1980" kern="1200">
          <a:solidFill>
            <a:schemeClr val="tx1"/>
          </a:solidFill>
          <a:latin typeface="+mn-lt"/>
          <a:ea typeface="+mn-ea"/>
          <a:cs typeface="+mn-cs"/>
        </a:defRPr>
      </a:lvl7pPr>
      <a:lvl8pPr marL="3520440" algn="l" defTabSz="502920" rtl="0" eaLnBrk="1" latinLnBrk="0" hangingPunct="1">
        <a:defRPr sz="1980" kern="1200">
          <a:solidFill>
            <a:schemeClr val="tx1"/>
          </a:solidFill>
          <a:latin typeface="+mn-lt"/>
          <a:ea typeface="+mn-ea"/>
          <a:cs typeface="+mn-cs"/>
        </a:defRPr>
      </a:lvl8pPr>
      <a:lvl9pPr marL="4023360" algn="l" defTabSz="502920" rtl="0" eaLnBrk="1" latinLnBrk="0" hangingPunct="1">
        <a:defRPr sz="19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2.png"/><Relationship Id="rId7"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1.png"/><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1.png"/><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1.png"/><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1.png"/><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1.png"/><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9.png"/></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9.png"/></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9.png"/></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9.png"/></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31.png"/><Relationship Id="rId4" Type="http://schemas.openxmlformats.org/officeDocument/2006/relationships/image" Target="../media/image29.png"/></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3.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31.png"/><Relationship Id="rId4" Type="http://schemas.openxmlformats.org/officeDocument/2006/relationships/image" Target="../media/image29.png"/></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31.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3.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31.png"/><Relationship Id="rId4" Type="http://schemas.openxmlformats.org/officeDocument/2006/relationships/image" Target="../media/image29.png"/></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31.png"/><Relationship Id="rId4" Type="http://schemas.openxmlformats.org/officeDocument/2006/relationships/image" Target="../media/image29.png"/></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31.png"/><Relationship Id="rId4" Type="http://schemas.openxmlformats.org/officeDocument/2006/relationships/image" Target="../media/image29.png"/></Relationships>
</file>

<file path=ppt/slides/_rels/slide6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31.png"/><Relationship Id="rId4" Type="http://schemas.openxmlformats.org/officeDocument/2006/relationships/image" Target="../media/image29.png"/></Relationships>
</file>

<file path=ppt/slides/_rels/slide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31.png"/><Relationship Id="rId4" Type="http://schemas.openxmlformats.org/officeDocument/2006/relationships/image" Target="../media/image29.png"/></Relationships>
</file>

<file path=ppt/slides/_rels/slide6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31.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457200" y="2286000"/>
            <a:ext cx="9784080" cy="1773936"/>
          </a:xfrm>
        </p:spPr>
        <p:txBody>
          <a:bodyPr/>
          <a:lstStyle/>
          <a:p>
            <a:pPr algn="ctr"/>
            <a:r>
              <a:rPr lang="es-PY" sz="4300" b="1" noProof="1">
                <a:latin typeface="Adobe Fangsong Std R" panose="02020400000000000000" pitchFamily="18" charset="-128"/>
                <a:ea typeface="Adobe Fangsong Std R" panose="02020400000000000000" pitchFamily="18" charset="-128"/>
              </a:rPr>
              <a:t>Data Discovery Aplicados a Datos del Paraguay</a:t>
            </a:r>
          </a:p>
        </p:txBody>
      </p:sp>
      <p:sp>
        <p:nvSpPr>
          <p:cNvPr id="3" name="Text Placeholder 18"/>
          <p:cNvSpPr>
            <a:spLocks noGrp="1"/>
          </p:cNvSpPr>
          <p:nvPr>
            <p:ph type="body" sz="quarter" idx="14"/>
          </p:nvPr>
        </p:nvSpPr>
        <p:spPr>
          <a:xfrm>
            <a:off x="159509" y="6372352"/>
            <a:ext cx="1925323" cy="736600"/>
          </a:xfrm>
        </p:spPr>
        <p:txBody>
          <a:bodyPr/>
          <a:lstStyle/>
          <a:p>
            <a:r>
              <a:rPr lang="es-PY" sz="2400" noProof="1">
                <a:latin typeface="Adobe Fangsong Std R" panose="02020400000000000000" pitchFamily="18" charset="-128"/>
                <a:ea typeface="Adobe Fangsong Std R" panose="02020400000000000000" pitchFamily="18" charset="-128"/>
              </a:rPr>
              <a:t>Iván Cáceres</a:t>
            </a:r>
          </a:p>
        </p:txBody>
      </p:sp>
      <p:sp>
        <p:nvSpPr>
          <p:cNvPr id="4" name="Text Placeholder 18"/>
          <p:cNvSpPr>
            <a:spLocks noGrp="1"/>
          </p:cNvSpPr>
          <p:nvPr>
            <p:ph type="body" sz="quarter" idx="14"/>
          </p:nvPr>
        </p:nvSpPr>
        <p:spPr>
          <a:xfrm>
            <a:off x="7663685" y="6372352"/>
            <a:ext cx="2102107" cy="736600"/>
          </a:xfrm>
        </p:spPr>
        <p:txBody>
          <a:bodyPr/>
          <a:lstStyle/>
          <a:p>
            <a:r>
              <a:rPr lang="es-PY" sz="2400" noProof="1">
                <a:latin typeface="Adobe Fangsong Std R" panose="02020400000000000000" pitchFamily="18" charset="-128"/>
                <a:ea typeface="Adobe Fangsong Std R" panose="02020400000000000000" pitchFamily="18" charset="-128"/>
              </a:rPr>
              <a:t>Ariel Landaida</a:t>
            </a:r>
          </a:p>
        </p:txBody>
      </p:sp>
    </p:spTree>
    <p:extLst>
      <p:ext uri="{BB962C8B-B14F-4D97-AF65-F5344CB8AC3E}">
        <p14:creationId xmlns:p14="http://schemas.microsoft.com/office/powerpoint/2010/main" val="48106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¿Comoponentes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9770" y="2616359"/>
            <a:ext cx="2539682" cy="253968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4900" y="1829611"/>
            <a:ext cx="5041741" cy="5192993"/>
          </a:xfrm>
          <a:prstGeom prst="rect">
            <a:avLst/>
          </a:prstGeom>
        </p:spPr>
      </p:pic>
    </p:spTree>
    <p:extLst>
      <p:ext uri="{BB962C8B-B14F-4D97-AF65-F5344CB8AC3E}">
        <p14:creationId xmlns:p14="http://schemas.microsoft.com/office/powerpoint/2010/main" val="2216880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Principales beneficios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061" y="1457960"/>
            <a:ext cx="7620000" cy="5905500"/>
          </a:xfrm>
          <a:prstGeom prst="rect">
            <a:avLst/>
          </a:prstGeom>
        </p:spPr>
      </p:pic>
    </p:spTree>
    <p:extLst>
      <p:ext uri="{BB962C8B-B14F-4D97-AF65-F5344CB8AC3E}">
        <p14:creationId xmlns:p14="http://schemas.microsoft.com/office/powerpoint/2010/main" val="2080279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3110031" y="0"/>
            <a:ext cx="4718516" cy="809518"/>
          </a:xfrm>
        </p:spPr>
        <p:txBody>
          <a:bodyPr/>
          <a:lstStyle/>
          <a:p>
            <a:r>
              <a:rPr lang="es-PY" sz="4300" noProof="1">
                <a:latin typeface="Adobe Fangsong Std R" panose="02020400000000000000" pitchFamily="18" charset="-128"/>
                <a:ea typeface="Adobe Fangsong Std R" panose="02020400000000000000" pitchFamily="18" charset="-128"/>
              </a:rPr>
              <a:t>Data Discovery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11027"/>
            <a:ext cx="10058400" cy="3350346"/>
          </a:xfrm>
          <a:prstGeom prst="rect">
            <a:avLst/>
          </a:prstGeom>
        </p:spPr>
      </p:pic>
    </p:spTree>
    <p:extLst>
      <p:ext uri="{BB962C8B-B14F-4D97-AF65-F5344CB8AC3E}">
        <p14:creationId xmlns:p14="http://schemas.microsoft.com/office/powerpoint/2010/main" val="2075985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3110031" y="0"/>
            <a:ext cx="4718516" cy="809518"/>
          </a:xfrm>
        </p:spPr>
        <p:txBody>
          <a:bodyPr/>
          <a:lstStyle/>
          <a:p>
            <a:r>
              <a:rPr lang="es-PY" sz="4300" noProof="1">
                <a:latin typeface="Adobe Fangsong Std R" panose="02020400000000000000" pitchFamily="18" charset="-128"/>
                <a:ea typeface="Adobe Fangsong Std R" panose="02020400000000000000" pitchFamily="18" charset="-128"/>
              </a:rPr>
              <a:t>Data Discovery</a:t>
            </a:r>
          </a:p>
        </p:txBody>
      </p:sp>
      <p:pic>
        <p:nvPicPr>
          <p:cNvPr id="1026" name="Picture 2" descr="Resultado de imagen para data discove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376363"/>
            <a:ext cx="9144000" cy="5019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160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062" y="649097"/>
            <a:ext cx="9283843" cy="6962882"/>
          </a:xfrm>
          <a:prstGeom prst="rect">
            <a:avLst/>
          </a:prstGeom>
        </p:spPr>
      </p:pic>
      <p:sp>
        <p:nvSpPr>
          <p:cNvPr id="19" name="Text Placeholder 18"/>
          <p:cNvSpPr>
            <a:spLocks noGrp="1"/>
          </p:cNvSpPr>
          <p:nvPr>
            <p:ph type="body" sz="quarter" idx="14"/>
          </p:nvPr>
        </p:nvSpPr>
        <p:spPr>
          <a:xfrm>
            <a:off x="3110031" y="0"/>
            <a:ext cx="4718516" cy="809518"/>
          </a:xfrm>
        </p:spPr>
        <p:txBody>
          <a:bodyPr/>
          <a:lstStyle/>
          <a:p>
            <a:r>
              <a:rPr lang="es-PY" sz="4300" noProof="1">
                <a:latin typeface="Adobe Fangsong Std R" panose="02020400000000000000" pitchFamily="18" charset="-128"/>
                <a:ea typeface="Adobe Fangsong Std R" panose="02020400000000000000" pitchFamily="18" charset="-128"/>
              </a:rPr>
              <a:t>Data Discovery</a:t>
            </a:r>
          </a:p>
        </p:txBody>
      </p:sp>
    </p:spTree>
    <p:extLst>
      <p:ext uri="{BB962C8B-B14F-4D97-AF65-F5344CB8AC3E}">
        <p14:creationId xmlns:p14="http://schemas.microsoft.com/office/powerpoint/2010/main" val="3795991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694186" y="0"/>
            <a:ext cx="8853054" cy="736600"/>
          </a:xfrm>
        </p:spPr>
        <p:txBody>
          <a:bodyPr/>
          <a:lstStyle/>
          <a:p>
            <a:r>
              <a:rPr lang="ES-PY" sz="4300" noProof="1">
                <a:ea typeface="Adobe Fangsong Std R" panose="02020400000000000000" pitchFamily="18" charset="-128"/>
              </a:rPr>
              <a:t>Cuadrante Mágico de Gartner</a:t>
            </a: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930" y="725348"/>
            <a:ext cx="6843565" cy="7047052"/>
          </a:xfrm>
          <a:prstGeom prst="rect">
            <a:avLst/>
          </a:prstGeom>
        </p:spPr>
      </p:pic>
    </p:spTree>
    <p:extLst>
      <p:ext uri="{BB962C8B-B14F-4D97-AF65-F5344CB8AC3E}">
        <p14:creationId xmlns:p14="http://schemas.microsoft.com/office/powerpoint/2010/main" val="3587040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EU3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Placeholder 18"/>
          <p:cNvSpPr>
            <a:spLocks noGrp="1"/>
          </p:cNvSpPr>
          <p:nvPr>
            <p:ph type="body" sz="quarter" idx="14"/>
          </p:nvPr>
        </p:nvSpPr>
        <p:spPr>
          <a:xfrm>
            <a:off x="5584590" y="371736"/>
            <a:ext cx="2752586" cy="736600"/>
          </a:xfrm>
        </p:spPr>
        <p:txBody>
          <a:bodyPr/>
          <a:lstStyle/>
          <a:p>
            <a:r>
              <a:rPr lang="es-PY" sz="4300" noProof="1">
                <a:latin typeface="Adobe Fangsong Std R" panose="02020400000000000000" pitchFamily="18" charset="-128"/>
                <a:ea typeface="Adobe Fangsong Std R" panose="02020400000000000000" pitchFamily="18" charset="-128"/>
              </a:rPr>
              <a:t>Tableau</a:t>
            </a:r>
          </a:p>
        </p:txBody>
      </p:sp>
    </p:spTree>
    <p:extLst>
      <p:ext uri="{BB962C8B-B14F-4D97-AF65-F5344CB8AC3E}">
        <p14:creationId xmlns:p14="http://schemas.microsoft.com/office/powerpoint/2010/main" val="2217377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Picture 2" descr="EU3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6773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0" name="Picture 2" descr="EU3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61225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4" name="Picture 2" descr="EU34.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388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717632" y="257907"/>
            <a:ext cx="8853054" cy="736600"/>
          </a:xfrm>
        </p:spPr>
        <p:txBody>
          <a:bodyPr/>
          <a:lstStyle/>
          <a:p>
            <a:pPr algn="ctr"/>
            <a:r>
              <a:rPr lang="ES-PY" sz="4300" noProof="1">
                <a:ea typeface="Adobe Fangsong Std R" panose="02020400000000000000" pitchFamily="18" charset="-128"/>
              </a:rPr>
              <a:t>Aberdeen Group</a:t>
            </a:r>
          </a:p>
        </p:txBody>
      </p:sp>
      <p:sp>
        <p:nvSpPr>
          <p:cNvPr id="2" name="TextBox 1"/>
          <p:cNvSpPr txBox="1"/>
          <p:nvPr/>
        </p:nvSpPr>
        <p:spPr>
          <a:xfrm>
            <a:off x="1125415" y="1547445"/>
            <a:ext cx="7549662" cy="3539430"/>
          </a:xfrm>
          <a:prstGeom prst="rect">
            <a:avLst/>
          </a:prstGeom>
          <a:noFill/>
        </p:spPr>
        <p:txBody>
          <a:bodyPr wrap="square" rtlCol="0">
            <a:spAutoFit/>
          </a:bodyPr>
          <a:lstStyle/>
          <a:p>
            <a:r>
              <a:rPr lang="en-US" sz="2800" dirty="0"/>
              <a:t>53% de </a:t>
            </a:r>
            <a:r>
              <a:rPr lang="en-US" sz="2800" dirty="0" err="1"/>
              <a:t>los</a:t>
            </a:r>
            <a:r>
              <a:rPr lang="en-US" sz="2800" dirty="0"/>
              <a:t> </a:t>
            </a:r>
            <a:r>
              <a:rPr lang="en-US" sz="2800" dirty="0" err="1"/>
              <a:t>administradores</a:t>
            </a:r>
            <a:r>
              <a:rPr lang="en-US" sz="2800" dirty="0"/>
              <a:t> de las </a:t>
            </a:r>
            <a:r>
              <a:rPr lang="en-US" sz="2800" dirty="0" err="1"/>
              <a:t>organizaciones</a:t>
            </a:r>
            <a:r>
              <a:rPr lang="en-US" sz="2800" dirty="0"/>
              <a:t> l</a:t>
            </a:r>
            <a:r>
              <a:rPr lang="es-PY" sz="2800" dirty="0" err="1"/>
              <a:t>íderes</a:t>
            </a:r>
            <a:r>
              <a:rPr lang="es-PY" sz="2800" dirty="0"/>
              <a:t> usaron herramientas de BI al menos una vez a la semana,</a:t>
            </a:r>
          </a:p>
          <a:p>
            <a:endParaRPr lang="es-PY" sz="2800" dirty="0"/>
          </a:p>
          <a:p>
            <a:r>
              <a:rPr lang="es-PY" sz="2800" dirty="0"/>
              <a:t>32% interactuaron con paneles ampliamente,</a:t>
            </a:r>
          </a:p>
          <a:p>
            <a:endParaRPr lang="es-PY" sz="2800" dirty="0"/>
          </a:p>
          <a:p>
            <a:r>
              <a:rPr lang="es-PY" sz="2800" dirty="0"/>
              <a:t>y 34% de las organizaciones encuestadas reconocen que muchas decisiones son basadas en datos pobres.</a:t>
            </a:r>
            <a:endParaRPr lang="en-US" sz="2800" dirty="0"/>
          </a:p>
        </p:txBody>
      </p:sp>
    </p:spTree>
    <p:extLst>
      <p:ext uri="{BB962C8B-B14F-4D97-AF65-F5344CB8AC3E}">
        <p14:creationId xmlns:p14="http://schemas.microsoft.com/office/powerpoint/2010/main" val="1122523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38" name="Picture 2" descr="EU3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37765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spTree>
    <p:extLst>
      <p:ext uri="{BB962C8B-B14F-4D97-AF65-F5344CB8AC3E}">
        <p14:creationId xmlns:p14="http://schemas.microsoft.com/office/powerpoint/2010/main" val="470818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 y="0"/>
            <a:ext cx="10058401" cy="7702587"/>
          </a:xfrm>
          <a:prstGeom prst="rect">
            <a:avLst/>
          </a:prstGeom>
        </p:spPr>
      </p:pic>
    </p:spTree>
    <p:extLst>
      <p:ext uri="{BB962C8B-B14F-4D97-AF65-F5344CB8AC3E}">
        <p14:creationId xmlns:p14="http://schemas.microsoft.com/office/powerpoint/2010/main" val="3390241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3320383"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3320383"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13290501" y="1106395"/>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13295731"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6" name="Straight Arrow Connector 17"/>
          <p:cNvCxnSpPr/>
          <p:nvPr/>
        </p:nvCxnSpPr>
        <p:spPr>
          <a:xfrm flipH="1">
            <a:off x="10328043" y="-430068"/>
            <a:ext cx="1914525" cy="1276350"/>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4" name="Elipse 3"/>
          <p:cNvSpPr/>
          <p:nvPr/>
        </p:nvSpPr>
        <p:spPr>
          <a:xfrm>
            <a:off x="10165080" y="846282"/>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TextBox 16"/>
          <p:cNvSpPr txBox="1"/>
          <p:nvPr/>
        </p:nvSpPr>
        <p:spPr>
          <a:xfrm>
            <a:off x="14022241" y="0"/>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cxnSp>
        <p:nvCxnSpPr>
          <p:cNvPr id="18" name="Straight Arrow Connector 15"/>
          <p:cNvCxnSpPr/>
          <p:nvPr/>
        </p:nvCxnSpPr>
        <p:spPr>
          <a:xfrm flipH="1">
            <a:off x="12076925" y="503149"/>
            <a:ext cx="1914525" cy="1276350"/>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Elipse 20"/>
          <p:cNvSpPr/>
          <p:nvPr/>
        </p:nvSpPr>
        <p:spPr>
          <a:xfrm>
            <a:off x="11987887" y="1780274"/>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753400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47685"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0547685"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10517803" y="1106395"/>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2483933" y="5717988"/>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8" name="Straight Arrow Connector 17"/>
          <p:cNvCxnSpPr/>
          <p:nvPr/>
        </p:nvCxnSpPr>
        <p:spPr>
          <a:xfrm flipH="1" flipV="1">
            <a:off x="889000" y="4495800"/>
            <a:ext cx="1600201" cy="1943101"/>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Elipse 15"/>
          <p:cNvSpPr/>
          <p:nvPr/>
        </p:nvSpPr>
        <p:spPr>
          <a:xfrm>
            <a:off x="790451" y="4343868"/>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2820841" y="224645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Clientes: </a:t>
            </a:r>
            <a:r>
              <a:rPr lang="es-ES" b="1" dirty="0"/>
              <a:t>				959.580</a:t>
            </a:r>
          </a:p>
        </p:txBody>
      </p:sp>
      <p:cxnSp>
        <p:nvCxnSpPr>
          <p:cNvPr id="23" name="Straight Arrow Connector 15"/>
          <p:cNvCxnSpPr/>
          <p:nvPr/>
        </p:nvCxnSpPr>
        <p:spPr>
          <a:xfrm flipH="1">
            <a:off x="875525" y="2749602"/>
            <a:ext cx="1914525" cy="1276350"/>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Elipse 20"/>
          <p:cNvSpPr/>
          <p:nvPr/>
        </p:nvSpPr>
        <p:spPr>
          <a:xfrm>
            <a:off x="786487" y="4026727"/>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674376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47685"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0547685"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3435686" y="2235948"/>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10523033"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6" name="Straight Arrow Connector 15"/>
          <p:cNvCxnSpPr/>
          <p:nvPr/>
        </p:nvCxnSpPr>
        <p:spPr>
          <a:xfrm flipH="1">
            <a:off x="1521161" y="3073009"/>
            <a:ext cx="1914525" cy="1276350"/>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Elipse 16"/>
          <p:cNvSpPr/>
          <p:nvPr/>
        </p:nvSpPr>
        <p:spPr>
          <a:xfrm>
            <a:off x="1432123" y="4350134"/>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6"/>
          <p:cNvSpPr/>
          <p:nvPr/>
        </p:nvSpPr>
        <p:spPr>
          <a:xfrm>
            <a:off x="1452892" y="453209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27" name="Straight Arrow Connector 15"/>
          <p:cNvCxnSpPr/>
          <p:nvPr/>
        </p:nvCxnSpPr>
        <p:spPr>
          <a:xfrm flipH="1" flipV="1">
            <a:off x="1498600" y="4686300"/>
            <a:ext cx="1924698" cy="1884143"/>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380997" y="5800024"/>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Clientes: </a:t>
            </a:r>
            <a:r>
              <a:rPr lang="es-ES" b="1" dirty="0"/>
              <a:t>				964.449</a:t>
            </a:r>
          </a:p>
        </p:txBody>
      </p:sp>
    </p:spTree>
    <p:extLst>
      <p:ext uri="{BB962C8B-B14F-4D97-AF65-F5344CB8AC3E}">
        <p14:creationId xmlns:p14="http://schemas.microsoft.com/office/powerpoint/2010/main" val="546788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47685"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0547685"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5" name="TextBox 14"/>
          <p:cNvSpPr txBox="1"/>
          <p:nvPr/>
        </p:nvSpPr>
        <p:spPr>
          <a:xfrm>
            <a:off x="10523033"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6" name="Straight Arrow Connector 15"/>
          <p:cNvCxnSpPr/>
          <p:nvPr/>
        </p:nvCxnSpPr>
        <p:spPr>
          <a:xfrm flipH="1" flipV="1">
            <a:off x="4073862" y="4486519"/>
            <a:ext cx="863898" cy="1388501"/>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Elipse 16"/>
          <p:cNvSpPr/>
          <p:nvPr/>
        </p:nvSpPr>
        <p:spPr>
          <a:xfrm>
            <a:off x="3992443" y="4372994"/>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6"/>
          <p:cNvSpPr/>
          <p:nvPr/>
        </p:nvSpPr>
        <p:spPr>
          <a:xfrm>
            <a:off x="4005592" y="370913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27" name="Straight Arrow Connector 15"/>
          <p:cNvCxnSpPr/>
          <p:nvPr/>
        </p:nvCxnSpPr>
        <p:spPr>
          <a:xfrm flipH="1">
            <a:off x="4091940" y="2418735"/>
            <a:ext cx="863518" cy="1276965"/>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855836" y="5741030"/>
            <a:ext cx="4734303"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2.006</a:t>
            </a:r>
            <a:br>
              <a:rPr lang="es-ES" dirty="0"/>
            </a:br>
            <a:r>
              <a:rPr lang="es-ES" b="1" dirty="0">
                <a:solidFill>
                  <a:schemeClr val="bg2">
                    <a:lumMod val="75000"/>
                  </a:schemeClr>
                </a:solidFill>
              </a:rPr>
              <a:t>Tasa de crecimiento de población: </a:t>
            </a:r>
            <a:r>
              <a:rPr lang="es-ES" dirty="0"/>
              <a:t>	</a:t>
            </a:r>
            <a:r>
              <a:rPr lang="es-ES" b="1" dirty="0"/>
              <a:t>1,69%</a:t>
            </a:r>
            <a:br>
              <a:rPr lang="es-ES" dirty="0"/>
            </a:br>
            <a:r>
              <a:rPr lang="es-ES" b="1" dirty="0">
                <a:solidFill>
                  <a:schemeClr val="bg2">
                    <a:lumMod val="75000"/>
                  </a:schemeClr>
                </a:solidFill>
              </a:rPr>
              <a:t>Población: </a:t>
            </a:r>
            <a:r>
              <a:rPr lang="es-ES" b="1" dirty="0"/>
              <a:t>			5.877.323</a:t>
            </a:r>
          </a:p>
        </p:txBody>
      </p:sp>
      <p:sp>
        <p:nvSpPr>
          <p:cNvPr id="14" name="TextBox 13"/>
          <p:cNvSpPr txBox="1"/>
          <p:nvPr/>
        </p:nvSpPr>
        <p:spPr>
          <a:xfrm>
            <a:off x="4885637" y="1774753"/>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2.006</a:t>
            </a:r>
            <a:br>
              <a:rPr lang="es-ES" dirty="0"/>
            </a:br>
            <a:r>
              <a:rPr lang="es-ES" b="1" dirty="0">
                <a:solidFill>
                  <a:schemeClr val="bg2">
                    <a:lumMod val="75000"/>
                  </a:schemeClr>
                </a:solidFill>
              </a:rPr>
              <a:t>Tasa de crecimiento de clientes: </a:t>
            </a:r>
            <a:r>
              <a:rPr lang="es-ES" dirty="0"/>
              <a:t>	</a:t>
            </a:r>
            <a:r>
              <a:rPr lang="es-ES" b="1" dirty="0"/>
              <a:t>6,58%</a:t>
            </a:r>
            <a:br>
              <a:rPr lang="es-ES" dirty="0"/>
            </a:br>
            <a:r>
              <a:rPr lang="es-ES" b="1" dirty="0">
                <a:solidFill>
                  <a:schemeClr val="bg2">
                    <a:lumMod val="75000"/>
                  </a:schemeClr>
                </a:solidFill>
              </a:rPr>
              <a:t>Clientes: </a:t>
            </a:r>
            <a:r>
              <a:rPr lang="es-ES" b="1" dirty="0"/>
              <a:t>				1.072.841</a:t>
            </a:r>
          </a:p>
        </p:txBody>
      </p:sp>
    </p:spTree>
    <p:extLst>
      <p:ext uri="{BB962C8B-B14F-4D97-AF65-F5344CB8AC3E}">
        <p14:creationId xmlns:p14="http://schemas.microsoft.com/office/powerpoint/2010/main" val="274816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8420516" y="3527773"/>
            <a:ext cx="3924371" cy="923330"/>
          </a:xfrm>
          <a:prstGeom prst="rect">
            <a:avLst/>
          </a:prstGeom>
          <a:noFill/>
          <a:ln>
            <a:solidFill>
              <a:schemeClr val="bg2">
                <a:lumMod val="75000"/>
              </a:schemeClr>
            </a:solidFill>
          </a:ln>
        </p:spPr>
        <p:txBody>
          <a:bodyPr wrap="square" rtlCol="0">
            <a:spAutoFit/>
          </a:bodyPr>
          <a:lstStyle/>
          <a:p>
            <a:r>
              <a:rPr lang="es-ES" b="1" dirty="0">
                <a:solidFill>
                  <a:schemeClr val="bg2">
                    <a:lumMod val="75000"/>
                  </a:schemeClr>
                </a:solidFill>
              </a:rPr>
              <a:t>Indicador de pronóstico: </a:t>
            </a:r>
            <a:r>
              <a:rPr lang="es-ES" b="1" dirty="0"/>
              <a:t>	Cálculo</a:t>
            </a:r>
            <a:br>
              <a:rPr lang="es-ES" dirty="0"/>
            </a:br>
            <a:r>
              <a:rPr lang="es-ES" b="1" dirty="0">
                <a:solidFill>
                  <a:schemeClr val="bg2">
                    <a:lumMod val="75000"/>
                  </a:schemeClr>
                </a:solidFill>
              </a:rPr>
              <a:t>Año: </a:t>
            </a:r>
            <a:r>
              <a:rPr lang="es-ES" dirty="0"/>
              <a:t>			</a:t>
            </a:r>
            <a:r>
              <a:rPr lang="es-ES" b="1" dirty="0"/>
              <a:t>2.020</a:t>
            </a:r>
            <a:br>
              <a:rPr lang="es-ES" dirty="0"/>
            </a:br>
            <a:r>
              <a:rPr lang="es-ES" b="1" dirty="0">
                <a:solidFill>
                  <a:schemeClr val="bg2">
                    <a:lumMod val="75000"/>
                  </a:schemeClr>
                </a:solidFill>
              </a:rPr>
              <a:t>Consumo(</a:t>
            </a:r>
            <a:r>
              <a:rPr lang="es-ES" b="1" dirty="0" err="1">
                <a:solidFill>
                  <a:schemeClr val="bg2">
                    <a:lumMod val="75000"/>
                  </a:schemeClr>
                </a:solidFill>
              </a:rPr>
              <a:t>MWh</a:t>
            </a:r>
            <a:r>
              <a:rPr lang="es-ES" b="1" dirty="0">
                <a:solidFill>
                  <a:schemeClr val="bg2">
                    <a:lumMod val="75000"/>
                  </a:schemeClr>
                </a:solidFill>
              </a:rPr>
              <a:t>): </a:t>
            </a:r>
            <a:r>
              <a:rPr lang="es-ES" b="1" dirty="0"/>
              <a:t>		16.593.716</a:t>
            </a:r>
          </a:p>
        </p:txBody>
      </p:sp>
      <p:cxnSp>
        <p:nvCxnSpPr>
          <p:cNvPr id="14" name="Straight Arrow Connector 13"/>
          <p:cNvCxnSpPr/>
          <p:nvPr/>
        </p:nvCxnSpPr>
        <p:spPr>
          <a:xfrm>
            <a:off x="-3811386" y="4091615"/>
            <a:ext cx="2596896" cy="1"/>
          </a:xfrm>
          <a:prstGeom prst="straightConnector1">
            <a:avLst/>
          </a:prstGeom>
          <a:ln w="41275">
            <a:solidFill>
              <a:srgbClr val="97DF89"/>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296930" y="2269587"/>
            <a:ext cx="883404" cy="1069383"/>
          </a:xfrm>
          <a:prstGeom prst="straightConnector1">
            <a:avLst/>
          </a:prstGeom>
          <a:ln w="41275">
            <a:solidFill>
              <a:srgbClr val="D41E1F"/>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35740" y="1688683"/>
            <a:ext cx="265025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2.014</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9,7</a:t>
            </a:r>
          </a:p>
        </p:txBody>
      </p:sp>
      <p:sp>
        <p:nvSpPr>
          <p:cNvPr id="17" name="Elipse 16"/>
          <p:cNvSpPr/>
          <p:nvPr/>
        </p:nvSpPr>
        <p:spPr>
          <a:xfrm>
            <a:off x="-1404148" y="3372439"/>
            <a:ext cx="106680" cy="101456"/>
          </a:xfrm>
          <a:prstGeom prst="ellipse">
            <a:avLst/>
          </a:prstGeom>
          <a:solidFill>
            <a:srgbClr val="D41E1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Elipse 16"/>
          <p:cNvSpPr/>
          <p:nvPr/>
        </p:nvSpPr>
        <p:spPr>
          <a:xfrm>
            <a:off x="-1381288" y="3661999"/>
            <a:ext cx="106680" cy="101456"/>
          </a:xfrm>
          <a:prstGeom prst="ellipse">
            <a:avLst/>
          </a:prstGeom>
          <a:solidFill>
            <a:srgbClr val="5195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20" name="Straight Arrow Connector 19"/>
          <p:cNvCxnSpPr/>
          <p:nvPr/>
        </p:nvCxnSpPr>
        <p:spPr>
          <a:xfrm flipV="1">
            <a:off x="-2327926" y="3842409"/>
            <a:ext cx="978976" cy="570077"/>
          </a:xfrm>
          <a:prstGeom prst="straightConnector1">
            <a:avLst/>
          </a:prstGeom>
          <a:ln w="41275">
            <a:solidFill>
              <a:srgbClr val="5195C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1247" y="3999480"/>
            <a:ext cx="291630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2.014</a:t>
            </a:r>
            <a:br>
              <a:rPr lang="es-ES" dirty="0"/>
            </a:br>
            <a:r>
              <a:rPr lang="es-ES" b="1" dirty="0">
                <a:solidFill>
                  <a:schemeClr val="bg2">
                    <a:lumMod val="75000"/>
                  </a:schemeClr>
                </a:solidFill>
              </a:rPr>
              <a:t>Población: </a:t>
            </a:r>
            <a:r>
              <a:rPr lang="es-ES" b="1" dirty="0"/>
              <a:t>	6.657.232</a:t>
            </a:r>
          </a:p>
        </p:txBody>
      </p:sp>
    </p:spTree>
    <p:extLst>
      <p:ext uri="{BB962C8B-B14F-4D97-AF65-F5344CB8AC3E}">
        <p14:creationId xmlns:p14="http://schemas.microsoft.com/office/powerpoint/2010/main" val="4015961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3"/>
          <p:cNvCxnSpPr/>
          <p:nvPr/>
        </p:nvCxnSpPr>
        <p:spPr>
          <a:xfrm>
            <a:off x="5548393" y="2913681"/>
            <a:ext cx="883404" cy="1069383"/>
          </a:xfrm>
          <a:prstGeom prst="straightConnector1">
            <a:avLst/>
          </a:prstGeom>
          <a:ln w="41275">
            <a:solidFill>
              <a:srgbClr val="D41E1F"/>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3409583" y="2332777"/>
            <a:ext cx="265025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2.014</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9.794</a:t>
            </a:r>
          </a:p>
        </p:txBody>
      </p:sp>
      <p:sp>
        <p:nvSpPr>
          <p:cNvPr id="16" name="Elipse 16"/>
          <p:cNvSpPr/>
          <p:nvPr/>
        </p:nvSpPr>
        <p:spPr>
          <a:xfrm>
            <a:off x="6441175" y="4016533"/>
            <a:ext cx="106680" cy="101456"/>
          </a:xfrm>
          <a:prstGeom prst="ellipse">
            <a:avLst/>
          </a:prstGeom>
          <a:solidFill>
            <a:srgbClr val="D41E1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Elipse 16"/>
          <p:cNvSpPr/>
          <p:nvPr/>
        </p:nvSpPr>
        <p:spPr>
          <a:xfrm>
            <a:off x="6464035" y="4549933"/>
            <a:ext cx="106680" cy="101456"/>
          </a:xfrm>
          <a:prstGeom prst="ellipse">
            <a:avLst/>
          </a:prstGeom>
          <a:solidFill>
            <a:srgbClr val="5195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8" name="Straight Arrow Connector 17"/>
          <p:cNvCxnSpPr/>
          <p:nvPr/>
        </p:nvCxnSpPr>
        <p:spPr>
          <a:xfrm flipV="1">
            <a:off x="5517397" y="4730343"/>
            <a:ext cx="978976" cy="570077"/>
          </a:xfrm>
          <a:prstGeom prst="straightConnector1">
            <a:avLst/>
          </a:prstGeom>
          <a:ln w="41275">
            <a:solidFill>
              <a:srgbClr val="5195C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694076" y="4887414"/>
            <a:ext cx="291630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2.014</a:t>
            </a:r>
            <a:br>
              <a:rPr lang="es-ES" dirty="0"/>
            </a:br>
            <a:r>
              <a:rPr lang="es-ES" b="1" dirty="0">
                <a:solidFill>
                  <a:schemeClr val="bg2">
                    <a:lumMod val="75000"/>
                  </a:schemeClr>
                </a:solidFill>
              </a:rPr>
              <a:t>Población: </a:t>
            </a:r>
            <a:r>
              <a:rPr lang="es-ES" b="1" dirty="0"/>
              <a:t>	6.657.232</a:t>
            </a:r>
          </a:p>
        </p:txBody>
      </p:sp>
    </p:spTree>
    <p:extLst>
      <p:ext uri="{BB962C8B-B14F-4D97-AF65-F5344CB8AC3E}">
        <p14:creationId xmlns:p14="http://schemas.microsoft.com/office/powerpoint/2010/main" val="1619338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3"/>
          <p:cNvCxnSpPr/>
          <p:nvPr/>
        </p:nvCxnSpPr>
        <p:spPr>
          <a:xfrm>
            <a:off x="5548393" y="2913681"/>
            <a:ext cx="1210547" cy="934419"/>
          </a:xfrm>
          <a:prstGeom prst="straightConnector1">
            <a:avLst/>
          </a:prstGeom>
          <a:ln w="41275">
            <a:solidFill>
              <a:srgbClr val="99DF8B"/>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3409583" y="2332777"/>
            <a:ext cx="265025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2.015</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10.698</a:t>
            </a:r>
          </a:p>
        </p:txBody>
      </p:sp>
      <p:sp>
        <p:nvSpPr>
          <p:cNvPr id="16" name="Elipse 16"/>
          <p:cNvSpPr/>
          <p:nvPr/>
        </p:nvSpPr>
        <p:spPr>
          <a:xfrm>
            <a:off x="6784075" y="3856513"/>
            <a:ext cx="106680" cy="101456"/>
          </a:xfrm>
          <a:prstGeom prst="ellipse">
            <a:avLst/>
          </a:prstGeom>
          <a:solidFill>
            <a:srgbClr val="99DF8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Elipse 16"/>
          <p:cNvSpPr/>
          <p:nvPr/>
        </p:nvSpPr>
        <p:spPr>
          <a:xfrm>
            <a:off x="6791695" y="4519453"/>
            <a:ext cx="106680" cy="101456"/>
          </a:xfrm>
          <a:prstGeom prst="ellipse">
            <a:avLst/>
          </a:prstGeom>
          <a:solidFill>
            <a:srgbClr val="C4AFD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8" name="Straight Arrow Connector 17"/>
          <p:cNvCxnSpPr/>
          <p:nvPr/>
        </p:nvCxnSpPr>
        <p:spPr>
          <a:xfrm flipV="1">
            <a:off x="5517397" y="4632960"/>
            <a:ext cx="1241543" cy="667461"/>
          </a:xfrm>
          <a:prstGeom prst="straightConnector1">
            <a:avLst/>
          </a:prstGeom>
          <a:ln w="41275">
            <a:solidFill>
              <a:srgbClr val="C4AFD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694076" y="4887414"/>
            <a:ext cx="291630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2.015</a:t>
            </a:r>
            <a:br>
              <a:rPr lang="es-ES" dirty="0"/>
            </a:br>
            <a:r>
              <a:rPr lang="es-ES" b="1" dirty="0">
                <a:solidFill>
                  <a:schemeClr val="bg2">
                    <a:lumMod val="75000"/>
                  </a:schemeClr>
                </a:solidFill>
              </a:rPr>
              <a:t>Población: </a:t>
            </a:r>
            <a:r>
              <a:rPr lang="es-ES" b="1" dirty="0"/>
              <a:t>	6.764.805</a:t>
            </a:r>
          </a:p>
        </p:txBody>
      </p:sp>
    </p:spTree>
    <p:extLst>
      <p:ext uri="{BB962C8B-B14F-4D97-AF65-F5344CB8AC3E}">
        <p14:creationId xmlns:p14="http://schemas.microsoft.com/office/powerpoint/2010/main" val="710326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t>Qué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4" name="Picture 3"/>
          <p:cNvPicPr>
            <a:picLocks noChangeAspect="1"/>
          </p:cNvPicPr>
          <p:nvPr/>
        </p:nvPicPr>
        <p:blipFill>
          <a:blip r:embed="rId3"/>
          <a:stretch>
            <a:fillRect/>
          </a:stretch>
        </p:blipFill>
        <p:spPr>
          <a:xfrm>
            <a:off x="1147061" y="1690741"/>
            <a:ext cx="7973538" cy="5430008"/>
          </a:xfrm>
          <a:prstGeom prst="rect">
            <a:avLst/>
          </a:prstGeom>
        </p:spPr>
      </p:pic>
    </p:spTree>
    <p:extLst>
      <p:ext uri="{BB962C8B-B14F-4D97-AF65-F5344CB8AC3E}">
        <p14:creationId xmlns:p14="http://schemas.microsoft.com/office/powerpoint/2010/main" val="4107887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3"/>
          <p:cNvCxnSpPr/>
          <p:nvPr/>
        </p:nvCxnSpPr>
        <p:spPr>
          <a:xfrm flipV="1">
            <a:off x="5548393" y="2872740"/>
            <a:ext cx="2917427" cy="40941"/>
          </a:xfrm>
          <a:prstGeom prst="straightConnector1">
            <a:avLst/>
          </a:prstGeom>
          <a:ln w="41275">
            <a:solidFill>
              <a:srgbClr val="99DF8B"/>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3409583" y="2332777"/>
            <a:ext cx="265025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2.020</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16.593</a:t>
            </a:r>
          </a:p>
        </p:txBody>
      </p:sp>
      <p:sp>
        <p:nvSpPr>
          <p:cNvPr id="16" name="Elipse 16"/>
          <p:cNvSpPr/>
          <p:nvPr/>
        </p:nvSpPr>
        <p:spPr>
          <a:xfrm>
            <a:off x="8529055" y="2873533"/>
            <a:ext cx="106680" cy="101456"/>
          </a:xfrm>
          <a:prstGeom prst="ellipse">
            <a:avLst/>
          </a:prstGeom>
          <a:solidFill>
            <a:srgbClr val="99DF8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Elipse 16"/>
          <p:cNvSpPr/>
          <p:nvPr/>
        </p:nvSpPr>
        <p:spPr>
          <a:xfrm>
            <a:off x="8513815" y="4435633"/>
            <a:ext cx="106680" cy="101456"/>
          </a:xfrm>
          <a:prstGeom prst="ellipse">
            <a:avLst/>
          </a:prstGeom>
          <a:solidFill>
            <a:srgbClr val="C4AFD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8" name="Straight Arrow Connector 17"/>
          <p:cNvCxnSpPr/>
          <p:nvPr/>
        </p:nvCxnSpPr>
        <p:spPr>
          <a:xfrm flipV="1">
            <a:off x="5517397" y="4594860"/>
            <a:ext cx="2902703" cy="705562"/>
          </a:xfrm>
          <a:prstGeom prst="straightConnector1">
            <a:avLst/>
          </a:prstGeom>
          <a:ln w="41275">
            <a:solidFill>
              <a:srgbClr val="C4AFD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694076" y="4887414"/>
            <a:ext cx="291630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2.020</a:t>
            </a:r>
            <a:br>
              <a:rPr lang="es-ES" dirty="0"/>
            </a:br>
            <a:r>
              <a:rPr lang="es-ES" b="1" dirty="0">
                <a:solidFill>
                  <a:schemeClr val="bg2">
                    <a:lumMod val="75000"/>
                  </a:schemeClr>
                </a:solidFill>
              </a:rPr>
              <a:t>Población: </a:t>
            </a:r>
            <a:r>
              <a:rPr lang="es-ES" b="1" dirty="0"/>
              <a:t>	7.310.582</a:t>
            </a:r>
          </a:p>
        </p:txBody>
      </p:sp>
    </p:spTree>
    <p:extLst>
      <p:ext uri="{BB962C8B-B14F-4D97-AF65-F5344CB8AC3E}">
        <p14:creationId xmlns:p14="http://schemas.microsoft.com/office/powerpoint/2010/main" val="3672340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25399923" y="1453850"/>
            <a:ext cx="5965372"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del importe facturado: </a:t>
            </a:r>
            <a:r>
              <a:rPr lang="es-ES" dirty="0"/>
              <a:t>	</a:t>
            </a:r>
            <a:r>
              <a:rPr lang="es-ES" b="1" dirty="0"/>
              <a:t>34,03%</a:t>
            </a:r>
            <a:br>
              <a:rPr lang="es-ES" dirty="0"/>
            </a:br>
            <a:r>
              <a:rPr lang="es-ES" b="1" dirty="0">
                <a:solidFill>
                  <a:schemeClr val="bg2">
                    <a:lumMod val="75000"/>
                  </a:schemeClr>
                </a:solidFill>
              </a:rPr>
              <a:t>Importe (GS): </a:t>
            </a:r>
            <a:r>
              <a:rPr lang="es-ES" b="1" dirty="0"/>
              <a:t>				950.690.247</a:t>
            </a:r>
          </a:p>
        </p:txBody>
      </p:sp>
      <p:sp>
        <p:nvSpPr>
          <p:cNvPr id="13" name="TextBox 12"/>
          <p:cNvSpPr txBox="1"/>
          <p:nvPr/>
        </p:nvSpPr>
        <p:spPr>
          <a:xfrm>
            <a:off x="25408217" y="2536201"/>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flipH="1">
            <a:off x="15932871" y="1948501"/>
            <a:ext cx="1840438" cy="428679"/>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990492" y="1963174"/>
            <a:ext cx="1320800" cy="1132114"/>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788266" y="1088752"/>
            <a:ext cx="60090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2.011</a:t>
            </a:r>
            <a:br>
              <a:rPr lang="es-ES" dirty="0"/>
            </a:br>
            <a:r>
              <a:rPr lang="es-ES" b="1" dirty="0">
                <a:solidFill>
                  <a:schemeClr val="bg2">
                    <a:lumMod val="75000"/>
                  </a:schemeClr>
                </a:solidFill>
              </a:rPr>
              <a:t>Tasa de crecimiento del importe facturado: </a:t>
            </a:r>
            <a:r>
              <a:rPr lang="es-ES" dirty="0"/>
              <a:t>	</a:t>
            </a:r>
            <a:r>
              <a:rPr lang="es-ES" b="1" dirty="0"/>
              <a:t>14,10%</a:t>
            </a:r>
            <a:br>
              <a:rPr lang="es-ES" dirty="0"/>
            </a:br>
            <a:r>
              <a:rPr lang="es-ES" b="1" dirty="0">
                <a:solidFill>
                  <a:schemeClr val="bg2">
                    <a:lumMod val="75000"/>
                  </a:schemeClr>
                </a:solidFill>
              </a:rPr>
              <a:t>Importe: </a:t>
            </a:r>
            <a:r>
              <a:rPr lang="es-ES" b="1" dirty="0"/>
              <a:t>					2.408.881.576</a:t>
            </a:r>
          </a:p>
        </p:txBody>
      </p:sp>
      <p:sp>
        <p:nvSpPr>
          <p:cNvPr id="17" name="Elipse 16"/>
          <p:cNvSpPr/>
          <p:nvPr/>
        </p:nvSpPr>
        <p:spPr>
          <a:xfrm>
            <a:off x="-2718579" y="3109507"/>
            <a:ext cx="106680" cy="101456"/>
          </a:xfrm>
          <a:prstGeom prst="ellipse">
            <a:avLst/>
          </a:prstGeom>
          <a:solidFill>
            <a:srgbClr val="37A5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Elipse 16"/>
          <p:cNvSpPr/>
          <p:nvPr/>
        </p:nvSpPr>
        <p:spPr>
          <a:xfrm>
            <a:off x="-2728104" y="3604807"/>
            <a:ext cx="106680" cy="101456"/>
          </a:xfrm>
          <a:prstGeom prst="ellipse">
            <a:avLst/>
          </a:prstGeom>
          <a:solidFill>
            <a:srgbClr val="D72A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20" name="Straight Arrow Connector 19"/>
          <p:cNvCxnSpPr/>
          <p:nvPr/>
        </p:nvCxnSpPr>
        <p:spPr>
          <a:xfrm flipV="1">
            <a:off x="-2674681" y="3760224"/>
            <a:ext cx="9526" cy="1409700"/>
          </a:xfrm>
          <a:prstGeom prst="straightConnector1">
            <a:avLst/>
          </a:prstGeom>
          <a:ln w="41275">
            <a:solidFill>
              <a:srgbClr val="D72A2B"/>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045316" y="4974952"/>
            <a:ext cx="3854596"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Energía consumida: </a:t>
            </a:r>
            <a:r>
              <a:rPr lang="es-ES" dirty="0"/>
              <a:t>	</a:t>
            </a:r>
            <a:r>
              <a:rPr lang="es-ES" b="1" dirty="0"/>
              <a:t>10,28%</a:t>
            </a:r>
            <a:br>
              <a:rPr lang="es-ES" dirty="0"/>
            </a:br>
            <a:r>
              <a:rPr lang="es-ES" b="1" dirty="0">
                <a:solidFill>
                  <a:schemeClr val="bg2">
                    <a:lumMod val="75000"/>
                  </a:schemeClr>
                </a:solidFill>
              </a:rPr>
              <a:t>Consumo:</a:t>
            </a:r>
            <a:r>
              <a:rPr lang="es-ES" b="1" dirty="0"/>
              <a:t>		7.570.520</a:t>
            </a:r>
          </a:p>
        </p:txBody>
      </p:sp>
    </p:spTree>
    <p:extLst>
      <p:ext uri="{BB962C8B-B14F-4D97-AF65-F5344CB8AC3E}">
        <p14:creationId xmlns:p14="http://schemas.microsoft.com/office/powerpoint/2010/main" val="2200186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10570547" y="2419616"/>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flipH="1" flipV="1">
            <a:off x="5970814" y="5005614"/>
            <a:ext cx="188686" cy="1255486"/>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157040" y="5831178"/>
            <a:ext cx="60090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2.010</a:t>
            </a:r>
            <a:br>
              <a:rPr lang="es-ES" dirty="0"/>
            </a:br>
            <a:r>
              <a:rPr lang="es-ES" b="1" dirty="0">
                <a:solidFill>
                  <a:schemeClr val="bg2">
                    <a:lumMod val="75000"/>
                  </a:schemeClr>
                </a:solidFill>
              </a:rPr>
              <a:t>Tasa de crecimiento del importe facturado: </a:t>
            </a:r>
            <a:r>
              <a:rPr lang="es-ES" dirty="0"/>
              <a:t>	</a:t>
            </a:r>
            <a:r>
              <a:rPr lang="es-ES" b="1" dirty="0"/>
              <a:t>5,5%</a:t>
            </a:r>
            <a:br>
              <a:rPr lang="es-ES" dirty="0"/>
            </a:br>
            <a:r>
              <a:rPr lang="es-ES" b="1" dirty="0">
                <a:solidFill>
                  <a:schemeClr val="bg2">
                    <a:lumMod val="75000"/>
                  </a:schemeClr>
                </a:solidFill>
              </a:rPr>
              <a:t>Importe: </a:t>
            </a:r>
            <a:r>
              <a:rPr lang="es-ES" b="1" dirty="0"/>
              <a:t>					2.111.120.890</a:t>
            </a:r>
          </a:p>
        </p:txBody>
      </p:sp>
      <p:sp>
        <p:nvSpPr>
          <p:cNvPr id="15" name="Elipse 16"/>
          <p:cNvSpPr/>
          <p:nvPr/>
        </p:nvSpPr>
        <p:spPr>
          <a:xfrm>
            <a:off x="5912402" y="4918233"/>
            <a:ext cx="106680" cy="101456"/>
          </a:xfrm>
          <a:prstGeom prst="ellipse">
            <a:avLst/>
          </a:prstGeom>
          <a:solidFill>
            <a:srgbClr val="37A5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6" name="Elipse 16"/>
          <p:cNvSpPr/>
          <p:nvPr/>
        </p:nvSpPr>
        <p:spPr>
          <a:xfrm>
            <a:off x="5874302" y="4753133"/>
            <a:ext cx="106680" cy="101456"/>
          </a:xfrm>
          <a:prstGeom prst="ellipse">
            <a:avLst/>
          </a:prstGeom>
          <a:solidFill>
            <a:srgbClr val="D72A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7" name="Straight Arrow Connector 16"/>
          <p:cNvCxnSpPr/>
          <p:nvPr/>
        </p:nvCxnSpPr>
        <p:spPr>
          <a:xfrm>
            <a:off x="5384800" y="2921000"/>
            <a:ext cx="508000" cy="1778000"/>
          </a:xfrm>
          <a:prstGeom prst="straightConnector1">
            <a:avLst/>
          </a:prstGeom>
          <a:ln w="41275">
            <a:solidFill>
              <a:srgbClr val="D72A2B"/>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531690" y="2529178"/>
            <a:ext cx="3854596"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2.010</a:t>
            </a:r>
            <a:br>
              <a:rPr lang="es-ES" dirty="0"/>
            </a:br>
            <a:r>
              <a:rPr lang="es-ES" b="1" dirty="0">
                <a:solidFill>
                  <a:schemeClr val="bg2">
                    <a:lumMod val="75000"/>
                  </a:schemeClr>
                </a:solidFill>
              </a:rPr>
              <a:t>Energía consumida: </a:t>
            </a:r>
            <a:r>
              <a:rPr lang="es-ES" dirty="0"/>
              <a:t>	</a:t>
            </a:r>
            <a:r>
              <a:rPr lang="es-ES" b="1" dirty="0"/>
              <a:t>6,41%</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a:t>
            </a:r>
            <a:r>
              <a:rPr lang="es-ES" b="1" dirty="0"/>
              <a:t>		6.864</a:t>
            </a:r>
          </a:p>
        </p:txBody>
      </p:sp>
    </p:spTree>
    <p:extLst>
      <p:ext uri="{BB962C8B-B14F-4D97-AF65-F5344CB8AC3E}">
        <p14:creationId xmlns:p14="http://schemas.microsoft.com/office/powerpoint/2010/main" val="3395287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10570547" y="2419616"/>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a:off x="5094514" y="2641600"/>
            <a:ext cx="1320800" cy="1132114"/>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296740" y="1767178"/>
            <a:ext cx="60090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2.011</a:t>
            </a:r>
            <a:br>
              <a:rPr lang="es-ES" dirty="0"/>
            </a:br>
            <a:r>
              <a:rPr lang="es-ES" b="1" dirty="0">
                <a:solidFill>
                  <a:schemeClr val="bg2">
                    <a:lumMod val="75000"/>
                  </a:schemeClr>
                </a:solidFill>
              </a:rPr>
              <a:t>Tasa de crecimiento del importe facturado: </a:t>
            </a:r>
            <a:r>
              <a:rPr lang="es-ES" dirty="0"/>
              <a:t>	</a:t>
            </a:r>
            <a:r>
              <a:rPr lang="es-ES" b="1" dirty="0"/>
              <a:t>14,10%</a:t>
            </a:r>
            <a:br>
              <a:rPr lang="es-ES" dirty="0"/>
            </a:br>
            <a:r>
              <a:rPr lang="es-ES" b="1" dirty="0">
                <a:solidFill>
                  <a:schemeClr val="bg2">
                    <a:lumMod val="75000"/>
                  </a:schemeClr>
                </a:solidFill>
              </a:rPr>
              <a:t>Importe: </a:t>
            </a:r>
            <a:r>
              <a:rPr lang="es-ES" b="1" dirty="0"/>
              <a:t>					2.408.881.576</a:t>
            </a:r>
          </a:p>
        </p:txBody>
      </p:sp>
      <p:sp>
        <p:nvSpPr>
          <p:cNvPr id="15" name="Elipse 16"/>
          <p:cNvSpPr/>
          <p:nvPr/>
        </p:nvSpPr>
        <p:spPr>
          <a:xfrm>
            <a:off x="6366427" y="3787933"/>
            <a:ext cx="106680" cy="101456"/>
          </a:xfrm>
          <a:prstGeom prst="ellipse">
            <a:avLst/>
          </a:prstGeom>
          <a:solidFill>
            <a:srgbClr val="37A5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6" name="Elipse 16"/>
          <p:cNvSpPr/>
          <p:nvPr/>
        </p:nvSpPr>
        <p:spPr>
          <a:xfrm>
            <a:off x="6356902" y="4283233"/>
            <a:ext cx="106680" cy="101456"/>
          </a:xfrm>
          <a:prstGeom prst="ellipse">
            <a:avLst/>
          </a:prstGeom>
          <a:solidFill>
            <a:srgbClr val="D72A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7" name="Straight Arrow Connector 16"/>
          <p:cNvCxnSpPr/>
          <p:nvPr/>
        </p:nvCxnSpPr>
        <p:spPr>
          <a:xfrm flipV="1">
            <a:off x="6410325" y="4438650"/>
            <a:ext cx="9526" cy="1409700"/>
          </a:xfrm>
          <a:prstGeom prst="straightConnector1">
            <a:avLst/>
          </a:prstGeom>
          <a:ln w="41275">
            <a:solidFill>
              <a:srgbClr val="D72A2B"/>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039690" y="5653378"/>
            <a:ext cx="3854596"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Energía consumida: </a:t>
            </a:r>
            <a:r>
              <a:rPr lang="es-ES" dirty="0"/>
              <a:t>	</a:t>
            </a:r>
            <a:r>
              <a:rPr lang="es-ES" b="1" dirty="0"/>
              <a:t>10,28%</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		7.570</a:t>
            </a:r>
          </a:p>
        </p:txBody>
      </p:sp>
    </p:spTree>
    <p:extLst>
      <p:ext uri="{BB962C8B-B14F-4D97-AF65-F5344CB8AC3E}">
        <p14:creationId xmlns:p14="http://schemas.microsoft.com/office/powerpoint/2010/main" val="1878959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10570547" y="2419616"/>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a:off x="6809014" y="2670175"/>
            <a:ext cx="77561" cy="1663700"/>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Elipse 16"/>
          <p:cNvSpPr/>
          <p:nvPr/>
        </p:nvSpPr>
        <p:spPr>
          <a:xfrm>
            <a:off x="6833152" y="4388008"/>
            <a:ext cx="106680" cy="101456"/>
          </a:xfrm>
          <a:prstGeom prst="ellipse">
            <a:avLst/>
          </a:prstGeom>
          <a:solidFill>
            <a:srgbClr val="37A5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6" name="Elipse 16"/>
          <p:cNvSpPr/>
          <p:nvPr/>
        </p:nvSpPr>
        <p:spPr>
          <a:xfrm>
            <a:off x="6842677" y="4511833"/>
            <a:ext cx="106680" cy="101456"/>
          </a:xfrm>
          <a:prstGeom prst="ellipse">
            <a:avLst/>
          </a:prstGeom>
          <a:solidFill>
            <a:srgbClr val="D72A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7" name="Straight Arrow Connector 16"/>
          <p:cNvCxnSpPr/>
          <p:nvPr/>
        </p:nvCxnSpPr>
        <p:spPr>
          <a:xfrm flipV="1">
            <a:off x="6410325" y="4638675"/>
            <a:ext cx="457200" cy="1209675"/>
          </a:xfrm>
          <a:prstGeom prst="straightConnector1">
            <a:avLst/>
          </a:prstGeom>
          <a:ln w="41275">
            <a:solidFill>
              <a:srgbClr val="D72A2B"/>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296739" y="1767178"/>
            <a:ext cx="613288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2.012</a:t>
            </a:r>
            <a:br>
              <a:rPr lang="es-ES" dirty="0"/>
            </a:br>
            <a:r>
              <a:rPr lang="es-ES" b="1" dirty="0">
                <a:solidFill>
                  <a:schemeClr val="bg2">
                    <a:lumMod val="75000"/>
                  </a:schemeClr>
                </a:solidFill>
              </a:rPr>
              <a:t>Tasa de crecimiento del importe facturado: </a:t>
            </a:r>
            <a:r>
              <a:rPr lang="es-ES" dirty="0"/>
              <a:t>	</a:t>
            </a:r>
            <a:r>
              <a:rPr lang="es-ES" b="1" dirty="0"/>
              <a:t>9,3%</a:t>
            </a:r>
            <a:br>
              <a:rPr lang="es-ES" dirty="0"/>
            </a:br>
            <a:r>
              <a:rPr lang="es-ES" b="1" dirty="0">
                <a:solidFill>
                  <a:schemeClr val="bg2">
                    <a:lumMod val="75000"/>
                  </a:schemeClr>
                </a:solidFill>
              </a:rPr>
              <a:t>Importe: </a:t>
            </a:r>
            <a:r>
              <a:rPr lang="es-ES" b="1" dirty="0"/>
              <a:t>					2.634.406.808</a:t>
            </a:r>
          </a:p>
        </p:txBody>
      </p:sp>
      <p:sp>
        <p:nvSpPr>
          <p:cNvPr id="21" name="TextBox 20"/>
          <p:cNvSpPr txBox="1"/>
          <p:nvPr/>
        </p:nvSpPr>
        <p:spPr>
          <a:xfrm>
            <a:off x="3039690" y="5653378"/>
            <a:ext cx="3854596"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Energía consumida: </a:t>
            </a:r>
            <a:r>
              <a:rPr lang="es-ES" dirty="0"/>
              <a:t>	</a:t>
            </a:r>
            <a:r>
              <a:rPr lang="es-ES" b="1" dirty="0"/>
              <a:t>8,6%</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a:t>
            </a:r>
            <a:r>
              <a:rPr lang="es-ES" b="1" dirty="0"/>
              <a:t>		8.222</a:t>
            </a:r>
          </a:p>
        </p:txBody>
      </p:sp>
    </p:spTree>
    <p:extLst>
      <p:ext uri="{BB962C8B-B14F-4D97-AF65-F5344CB8AC3E}">
        <p14:creationId xmlns:p14="http://schemas.microsoft.com/office/powerpoint/2010/main" val="1328960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13720" y="618669"/>
            <a:ext cx="9030960" cy="653506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0"/>
            <a:ext cx="10289180" cy="7772400"/>
          </a:xfrm>
          <a:prstGeom prst="rect">
            <a:avLst/>
          </a:prstGeom>
        </p:spPr>
      </p:pic>
    </p:spTree>
    <p:extLst>
      <p:ext uri="{BB962C8B-B14F-4D97-AF65-F5344CB8AC3E}">
        <p14:creationId xmlns:p14="http://schemas.microsoft.com/office/powerpoint/2010/main" val="4071631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12116119" y="2299364"/>
            <a:ext cx="1840438" cy="428679"/>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4194640" y="1635901"/>
            <a:ext cx="336945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2.007</a:t>
            </a:r>
            <a:br>
              <a:rPr lang="es-ES" dirty="0"/>
            </a:br>
            <a:r>
              <a:rPr lang="es-ES" b="1" dirty="0">
                <a:solidFill>
                  <a:schemeClr val="bg2">
                    <a:lumMod val="75000"/>
                  </a:schemeClr>
                </a:solidFill>
              </a:rPr>
              <a:t>Exportación: </a:t>
            </a:r>
            <a:r>
              <a:rPr lang="es-ES" b="1" dirty="0"/>
              <a:t>	48.651</a:t>
            </a:r>
          </a:p>
        </p:txBody>
      </p:sp>
      <p:sp>
        <p:nvSpPr>
          <p:cNvPr id="13" name="Elipse 16"/>
          <p:cNvSpPr/>
          <p:nvPr/>
        </p:nvSpPr>
        <p:spPr>
          <a:xfrm>
            <a:off x="11941043" y="2720089"/>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533607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133562" y="4248150"/>
            <a:ext cx="914813" cy="1193785"/>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21683"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2.007</a:t>
            </a:r>
            <a:br>
              <a:rPr lang="es-ES" dirty="0"/>
            </a:br>
            <a:r>
              <a:rPr lang="es-ES" b="1" dirty="0">
                <a:solidFill>
                  <a:schemeClr val="bg2">
                    <a:lumMod val="75000"/>
                  </a:schemeClr>
                </a:solidFill>
              </a:rPr>
              <a:t>Exportación: </a:t>
            </a:r>
            <a:r>
              <a:rPr lang="es-ES" b="1" dirty="0"/>
              <a:t>48.651</a:t>
            </a:r>
          </a:p>
        </p:txBody>
      </p:sp>
      <p:sp>
        <p:nvSpPr>
          <p:cNvPr id="16" name="Elipse 16"/>
          <p:cNvSpPr/>
          <p:nvPr/>
        </p:nvSpPr>
        <p:spPr>
          <a:xfrm>
            <a:off x="5035418" y="5491864"/>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411833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384800" y="4298950"/>
            <a:ext cx="704850" cy="96520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21683"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2.008</a:t>
            </a:r>
            <a:br>
              <a:rPr lang="es-ES" dirty="0"/>
            </a:br>
            <a:r>
              <a:rPr lang="es-ES" b="1" dirty="0">
                <a:solidFill>
                  <a:schemeClr val="bg2">
                    <a:lumMod val="75000"/>
                  </a:schemeClr>
                </a:solidFill>
              </a:rPr>
              <a:t>Exportación: </a:t>
            </a:r>
            <a:r>
              <a:rPr lang="es-ES" b="1" dirty="0"/>
              <a:t>20.838</a:t>
            </a:r>
          </a:p>
        </p:txBody>
      </p:sp>
      <p:sp>
        <p:nvSpPr>
          <p:cNvPr id="16" name="Elipse 16"/>
          <p:cNvSpPr/>
          <p:nvPr/>
        </p:nvSpPr>
        <p:spPr>
          <a:xfrm>
            <a:off x="5168768" y="554425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822966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461000" y="4298950"/>
            <a:ext cx="628650" cy="98425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2.009</a:t>
            </a:r>
            <a:br>
              <a:rPr lang="es-ES" dirty="0"/>
            </a:br>
            <a:r>
              <a:rPr lang="es-ES" b="1" dirty="0">
                <a:solidFill>
                  <a:schemeClr val="bg2">
                    <a:lumMod val="75000"/>
                  </a:schemeClr>
                </a:solidFill>
              </a:rPr>
              <a:t>Exportación: </a:t>
            </a:r>
            <a:r>
              <a:rPr lang="es-ES" b="1" dirty="0"/>
              <a:t>119.915</a:t>
            </a:r>
          </a:p>
        </p:txBody>
      </p:sp>
      <p:sp>
        <p:nvSpPr>
          <p:cNvPr id="16" name="Elipse 16"/>
          <p:cNvSpPr/>
          <p:nvPr/>
        </p:nvSpPr>
        <p:spPr>
          <a:xfrm>
            <a:off x="5346568" y="534740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25997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t>Qué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3" name="Picture 2"/>
          <p:cNvPicPr>
            <a:picLocks noChangeAspect="1"/>
          </p:cNvPicPr>
          <p:nvPr/>
        </p:nvPicPr>
        <p:blipFill>
          <a:blip r:embed="rId3"/>
          <a:stretch>
            <a:fillRect/>
          </a:stretch>
        </p:blipFill>
        <p:spPr>
          <a:xfrm>
            <a:off x="1381841" y="1457960"/>
            <a:ext cx="7697052" cy="5957232"/>
          </a:xfrm>
          <a:prstGeom prst="rect">
            <a:avLst/>
          </a:prstGeom>
        </p:spPr>
      </p:pic>
    </p:spTree>
    <p:extLst>
      <p:ext uri="{BB962C8B-B14F-4D97-AF65-F5344CB8AC3E}">
        <p14:creationId xmlns:p14="http://schemas.microsoft.com/office/powerpoint/2010/main" val="1137441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746750" y="4298950"/>
            <a:ext cx="342900" cy="114300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Exportación: </a:t>
            </a:r>
            <a:r>
              <a:rPr lang="es-ES" b="1" dirty="0"/>
              <a:t>42.263</a:t>
            </a:r>
          </a:p>
        </p:txBody>
      </p:sp>
      <p:sp>
        <p:nvSpPr>
          <p:cNvPr id="16" name="Elipse 16"/>
          <p:cNvSpPr/>
          <p:nvPr/>
        </p:nvSpPr>
        <p:spPr>
          <a:xfrm>
            <a:off x="5664068" y="548710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463430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0"/>
            <a:ext cx="10058401" cy="7639050"/>
          </a:xfrm>
          <a:prstGeom prst="rect">
            <a:avLst/>
          </a:prstGeom>
        </p:spPr>
      </p:pic>
      <p:cxnSp>
        <p:nvCxnSpPr>
          <p:cNvPr id="13" name="Straight Arrow Connector 12"/>
          <p:cNvCxnSpPr/>
          <p:nvPr/>
        </p:nvCxnSpPr>
        <p:spPr>
          <a:xfrm flipH="1">
            <a:off x="10952529" y="3114919"/>
            <a:ext cx="342900" cy="114300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Elipse 16"/>
          <p:cNvSpPr/>
          <p:nvPr/>
        </p:nvSpPr>
        <p:spPr>
          <a:xfrm>
            <a:off x="10885722" y="4271320"/>
            <a:ext cx="106680" cy="10145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TextBox 14"/>
          <p:cNvSpPr txBox="1"/>
          <p:nvPr/>
        </p:nvSpPr>
        <p:spPr>
          <a:xfrm>
            <a:off x="11032342" y="22814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Exportación: </a:t>
            </a:r>
            <a:r>
              <a:rPr lang="es-ES" b="1" dirty="0"/>
              <a:t>42.263</a:t>
            </a:r>
          </a:p>
        </p:txBody>
      </p:sp>
    </p:spTree>
    <p:extLst>
      <p:ext uri="{BB962C8B-B14F-4D97-AF65-F5344CB8AC3E}">
        <p14:creationId xmlns:p14="http://schemas.microsoft.com/office/powerpoint/2010/main" val="993603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789979" y="4867519"/>
            <a:ext cx="342900" cy="114300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746984" y="6023920"/>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764549" y="4231420"/>
            <a:ext cx="273487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2.004</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732</a:t>
            </a:r>
          </a:p>
        </p:txBody>
      </p:sp>
    </p:spTree>
    <p:extLst>
      <p:ext uri="{BB962C8B-B14F-4D97-AF65-F5344CB8AC3E}">
        <p14:creationId xmlns:p14="http://schemas.microsoft.com/office/powerpoint/2010/main" val="1974319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86463" y="5434013"/>
            <a:ext cx="804862" cy="852487"/>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794609" y="6390633"/>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515461" y="4794551"/>
            <a:ext cx="280407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2.005</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417</a:t>
            </a:r>
          </a:p>
        </p:txBody>
      </p:sp>
    </p:spTree>
    <p:extLst>
      <p:ext uri="{BB962C8B-B14F-4D97-AF65-F5344CB8AC3E}">
        <p14:creationId xmlns:p14="http://schemas.microsoft.com/office/powerpoint/2010/main" val="1121495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10263" y="4775200"/>
            <a:ext cx="592137" cy="123698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840329" y="6047733"/>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455024" y="4157826"/>
            <a:ext cx="287950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2.006</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725</a:t>
            </a:r>
          </a:p>
        </p:txBody>
      </p:sp>
    </p:spTree>
    <p:extLst>
      <p:ext uri="{BB962C8B-B14F-4D97-AF65-F5344CB8AC3E}">
        <p14:creationId xmlns:p14="http://schemas.microsoft.com/office/powerpoint/2010/main" val="3853220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74080" y="4775200"/>
            <a:ext cx="528321" cy="154178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931769" y="6671145"/>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574946" y="4172816"/>
            <a:ext cx="274459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2.008</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187</a:t>
            </a:r>
          </a:p>
        </p:txBody>
      </p:sp>
    </p:spTree>
    <p:extLst>
      <p:ext uri="{BB962C8B-B14F-4D97-AF65-F5344CB8AC3E}">
        <p14:creationId xmlns:p14="http://schemas.microsoft.com/office/powerpoint/2010/main" val="296600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
            <a:ext cx="10058400" cy="7814395"/>
          </a:xfrm>
          <a:prstGeom prst="rect">
            <a:avLst/>
          </a:prstGeom>
        </p:spPr>
      </p:pic>
    </p:spTree>
    <p:extLst>
      <p:ext uri="{BB962C8B-B14F-4D97-AF65-F5344CB8AC3E}">
        <p14:creationId xmlns:p14="http://schemas.microsoft.com/office/powerpoint/2010/main" val="2470087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5"/>
          <p:cNvCxnSpPr/>
          <p:nvPr/>
        </p:nvCxnSpPr>
        <p:spPr>
          <a:xfrm flipH="1">
            <a:off x="10568165" y="1487730"/>
            <a:ext cx="1914525" cy="1276350"/>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Elipse 20"/>
          <p:cNvSpPr/>
          <p:nvPr/>
        </p:nvSpPr>
        <p:spPr>
          <a:xfrm>
            <a:off x="10479127" y="276485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TextBox 17"/>
          <p:cNvSpPr txBox="1"/>
          <p:nvPr/>
        </p:nvSpPr>
        <p:spPr>
          <a:xfrm>
            <a:off x="12696361" y="710261"/>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7,53%</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7.200</a:t>
            </a:r>
          </a:p>
        </p:txBody>
      </p:sp>
      <p:sp>
        <p:nvSpPr>
          <p:cNvPr id="20" name="TextBox 19"/>
          <p:cNvSpPr txBox="1"/>
          <p:nvPr/>
        </p:nvSpPr>
        <p:spPr>
          <a:xfrm>
            <a:off x="11916073" y="-237744"/>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3%</a:t>
            </a:r>
            <a:br>
              <a:rPr lang="es-ES" dirty="0"/>
            </a:br>
            <a:r>
              <a:rPr lang="es-ES" b="1" dirty="0">
                <a:solidFill>
                  <a:schemeClr val="bg2">
                    <a:lumMod val="75000"/>
                  </a:schemeClr>
                </a:solidFill>
              </a:rPr>
              <a:t>Clientes: </a:t>
            </a:r>
            <a:r>
              <a:rPr lang="es-ES" b="1" dirty="0"/>
              <a:t>		1.252.409</a:t>
            </a:r>
          </a:p>
        </p:txBody>
      </p:sp>
      <p:cxnSp>
        <p:nvCxnSpPr>
          <p:cNvPr id="21" name="Straight Arrow Connector 20"/>
          <p:cNvCxnSpPr/>
          <p:nvPr/>
        </p:nvCxnSpPr>
        <p:spPr>
          <a:xfrm flipH="1">
            <a:off x="10789478" y="1883664"/>
            <a:ext cx="1335466" cy="215183"/>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Elipse 16"/>
          <p:cNvSpPr/>
          <p:nvPr/>
        </p:nvSpPr>
        <p:spPr>
          <a:xfrm>
            <a:off x="10683674" y="203917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575671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flipH="1" flipV="1">
            <a:off x="4928223" y="4200069"/>
            <a:ext cx="481977" cy="93390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Elipse 20"/>
          <p:cNvSpPr/>
          <p:nvPr/>
        </p:nvSpPr>
        <p:spPr>
          <a:xfrm>
            <a:off x="4828135" y="4081591"/>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3" name="TextBox 12"/>
          <p:cNvSpPr txBox="1"/>
          <p:nvPr/>
        </p:nvSpPr>
        <p:spPr>
          <a:xfrm>
            <a:off x="3533166" y="129377"/>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3%</a:t>
            </a:r>
            <a:br>
              <a:rPr lang="es-ES" dirty="0"/>
            </a:br>
            <a:r>
              <a:rPr lang="es-ES" b="1" dirty="0">
                <a:solidFill>
                  <a:schemeClr val="bg2">
                    <a:lumMod val="75000"/>
                  </a:schemeClr>
                </a:solidFill>
              </a:rPr>
              <a:t>Clientes: </a:t>
            </a:r>
            <a:r>
              <a:rPr lang="es-ES" b="1" dirty="0"/>
              <a:t>		1.252.409</a:t>
            </a:r>
          </a:p>
        </p:txBody>
      </p:sp>
      <p:sp>
        <p:nvSpPr>
          <p:cNvPr id="14" name="TextBox 13"/>
          <p:cNvSpPr txBox="1"/>
          <p:nvPr/>
        </p:nvSpPr>
        <p:spPr>
          <a:xfrm>
            <a:off x="4667929" y="51725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7,53%</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7.200</a:t>
            </a:r>
          </a:p>
        </p:txBody>
      </p:sp>
      <p:cxnSp>
        <p:nvCxnSpPr>
          <p:cNvPr id="24" name="Straight Arrow Connector 23"/>
          <p:cNvCxnSpPr/>
          <p:nvPr/>
        </p:nvCxnSpPr>
        <p:spPr>
          <a:xfrm flipH="1">
            <a:off x="4955605" y="1040007"/>
            <a:ext cx="15497" cy="1388024"/>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Elipse 16"/>
          <p:cNvSpPr/>
          <p:nvPr/>
        </p:nvSpPr>
        <p:spPr>
          <a:xfrm>
            <a:off x="4904666" y="244150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4153507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flipV="1">
            <a:off x="5600700" y="25598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Elipse 20"/>
          <p:cNvSpPr/>
          <p:nvPr/>
        </p:nvSpPr>
        <p:spPr>
          <a:xfrm>
            <a:off x="5581086" y="219849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3" name="TextBox 12"/>
          <p:cNvSpPr txBox="1"/>
          <p:nvPr/>
        </p:nvSpPr>
        <p:spPr>
          <a:xfrm>
            <a:off x="1812316" y="961227"/>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3,8%</a:t>
            </a:r>
            <a:br>
              <a:rPr lang="es-ES" dirty="0"/>
            </a:br>
            <a:r>
              <a:rPr lang="es-ES" b="1" dirty="0">
                <a:solidFill>
                  <a:schemeClr val="bg2">
                    <a:lumMod val="75000"/>
                  </a:schemeClr>
                </a:solidFill>
              </a:rPr>
              <a:t>Clientes: </a:t>
            </a:r>
            <a:r>
              <a:rPr lang="es-ES" b="1" dirty="0"/>
              <a:t>		1.300.613</a:t>
            </a:r>
          </a:p>
        </p:txBody>
      </p:sp>
      <p:sp>
        <p:nvSpPr>
          <p:cNvPr id="14" name="TextBox 13"/>
          <p:cNvSpPr txBox="1"/>
          <p:nvPr/>
        </p:nvSpPr>
        <p:spPr>
          <a:xfrm>
            <a:off x="4667929" y="51725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cxnSp>
        <p:nvCxnSpPr>
          <p:cNvPr id="24" name="Straight Arrow Connector 23"/>
          <p:cNvCxnSpPr/>
          <p:nvPr/>
        </p:nvCxnSpPr>
        <p:spPr>
          <a:xfrm>
            <a:off x="4857750" y="1047750"/>
            <a:ext cx="764606" cy="340274"/>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Elipse 16"/>
          <p:cNvSpPr/>
          <p:nvPr/>
        </p:nvSpPr>
        <p:spPr>
          <a:xfrm>
            <a:off x="5571416" y="1401499"/>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71421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solidFill>
                  <a:srgbClr val="F24F4F"/>
                </a:solidFill>
              </a:rPr>
              <a:t>Qué</a:t>
            </a:r>
            <a:r>
              <a:rPr lang="es-PY" sz="4300" noProof="1"/>
              <a:t>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1026" name="Picture 2" descr="Resultado de imagen para data discovery business intelligence relationshi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005013"/>
            <a:ext cx="6076950"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927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20000" y="-2196000"/>
            <a:ext cx="18446400" cy="13635088"/>
          </a:xfrm>
          <a:prstGeom prst="rect">
            <a:avLst/>
          </a:prstGeom>
        </p:spPr>
      </p:pic>
      <p:cxnSp>
        <p:nvCxnSpPr>
          <p:cNvPr id="7" name="Straight Arrow Connector 15"/>
          <p:cNvCxnSpPr/>
          <p:nvPr/>
        </p:nvCxnSpPr>
        <p:spPr>
          <a:xfrm flipV="1">
            <a:off x="11334750" y="22169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401979" y="48296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spTree>
    <p:extLst>
      <p:ext uri="{BB962C8B-B14F-4D97-AF65-F5344CB8AC3E}">
        <p14:creationId xmlns:p14="http://schemas.microsoft.com/office/powerpoint/2010/main" val="2540297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20000" y="-2196000"/>
            <a:ext cx="18446400" cy="13635088"/>
          </a:xfrm>
          <a:prstGeom prst="rect">
            <a:avLst/>
          </a:prstGeom>
        </p:spPr>
      </p:pic>
      <p:cxnSp>
        <p:nvCxnSpPr>
          <p:cNvPr id="7" name="Straight Arrow Connector 15"/>
          <p:cNvCxnSpPr/>
          <p:nvPr/>
        </p:nvCxnSpPr>
        <p:spPr>
          <a:xfrm flipV="1">
            <a:off x="11334750" y="22169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401979" y="48296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pic>
        <p:nvPicPr>
          <p:cNvPr id="13" name="Picture 12"/>
          <p:cNvPicPr>
            <a:picLocks noChangeAspect="1"/>
          </p:cNvPicPr>
          <p:nvPr/>
        </p:nvPicPr>
        <p:blipFill rotWithShape="1">
          <a:blip r:embed="rId6" cstate="print">
            <a:extLst>
              <a:ext uri="{28A0092B-C50C-407E-A947-70E740481C1C}">
                <a14:useLocalDpi xmlns:a14="http://schemas.microsoft.com/office/drawing/2010/main" val="0"/>
              </a:ext>
            </a:extLst>
          </a:blip>
          <a:srcRect l="70534" t="51593" r="22788" b="41980"/>
          <a:stretch/>
        </p:blipFill>
        <p:spPr>
          <a:xfrm>
            <a:off x="4192853" y="4841240"/>
            <a:ext cx="1231900" cy="876300"/>
          </a:xfrm>
          <a:prstGeom prst="rect">
            <a:avLst/>
          </a:prstGeom>
        </p:spPr>
      </p:pic>
      <p:pic>
        <p:nvPicPr>
          <p:cNvPr id="14" name="Picture 13"/>
          <p:cNvPicPr preferRelativeResize="0">
            <a:picLocks noChangeAspect="1"/>
          </p:cNvPicPr>
          <p:nvPr/>
        </p:nvPicPr>
        <p:blipFill rotWithShape="1">
          <a:blip r:embed="rId6" cstate="print">
            <a:extLst>
              <a:ext uri="{28A0092B-C50C-407E-A947-70E740481C1C}">
                <a14:useLocalDpi xmlns:a14="http://schemas.microsoft.com/office/drawing/2010/main" val="0"/>
              </a:ext>
            </a:extLst>
          </a:blip>
          <a:srcRect l="70534" t="51593" r="22788" b="41980"/>
          <a:stretch/>
        </p:blipFill>
        <p:spPr>
          <a:xfrm>
            <a:off x="3884878" y="4634073"/>
            <a:ext cx="1847850" cy="1314450"/>
          </a:xfrm>
          <a:prstGeom prst="rect">
            <a:avLst/>
          </a:prstGeom>
        </p:spPr>
      </p:pic>
      <p:graphicFrame>
        <p:nvGraphicFramePr>
          <p:cNvPr id="11" name="Table 10"/>
          <p:cNvGraphicFramePr>
            <a:graphicFrameLocks noGrp="1"/>
          </p:cNvGraphicFramePr>
          <p:nvPr>
            <p:extLst>
              <p:ext uri="{D42A27DB-BD31-4B8C-83A1-F6EECF244321}">
                <p14:modId xmlns:p14="http://schemas.microsoft.com/office/powerpoint/2010/main" val="1408084753"/>
              </p:ext>
            </p:extLst>
          </p:nvPr>
        </p:nvGraphicFramePr>
        <p:xfrm>
          <a:off x="18712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RESIDENCIAL</a:t>
                      </a:r>
                    </a:p>
                  </a:txBody>
                  <a:tcPr>
                    <a:solidFill>
                      <a:srgbClr val="D62728"/>
                    </a:solidFill>
                  </a:tcPr>
                </a:tc>
                <a:extLst>
                  <a:ext uri="{0D108BD9-81ED-4DB2-BD59-A6C34878D82A}">
                    <a16:rowId xmlns:a16="http://schemas.microsoft.com/office/drawing/2014/main" val="3927225553"/>
                  </a:ext>
                </a:extLst>
              </a:tr>
              <a:tr h="370840">
                <a:tc>
                  <a:txBody>
                    <a:bodyPr/>
                    <a:lstStyle/>
                    <a:p>
                      <a:pPr algn="ctr"/>
                      <a:r>
                        <a:rPr lang="es-ES" sz="2800" dirty="0"/>
                        <a:t>1.553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48,5%</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346161208"/>
              </p:ext>
            </p:extLst>
          </p:nvPr>
        </p:nvGraphicFramePr>
        <p:xfrm>
          <a:off x="230167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INDUSTRIAL</a:t>
                      </a:r>
                    </a:p>
                  </a:txBody>
                  <a:tcPr>
                    <a:solidFill>
                      <a:srgbClr val="FF7F0E"/>
                    </a:solidFill>
                  </a:tcPr>
                </a:tc>
                <a:extLst>
                  <a:ext uri="{0D108BD9-81ED-4DB2-BD59-A6C34878D82A}">
                    <a16:rowId xmlns:a16="http://schemas.microsoft.com/office/drawing/2014/main" val="3927225553"/>
                  </a:ext>
                </a:extLst>
              </a:tr>
              <a:tr h="370840">
                <a:tc>
                  <a:txBody>
                    <a:bodyPr/>
                    <a:lstStyle/>
                    <a:p>
                      <a:pPr algn="ctr"/>
                      <a:r>
                        <a:rPr lang="es-ES" sz="2800" dirty="0"/>
                        <a:t>957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30%</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171579111"/>
              </p:ext>
            </p:extLst>
          </p:nvPr>
        </p:nvGraphicFramePr>
        <p:xfrm>
          <a:off x="439717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COMERCIAL</a:t>
                      </a:r>
                    </a:p>
                  </a:txBody>
                  <a:tcPr>
                    <a:solidFill>
                      <a:srgbClr val="1F77B4"/>
                    </a:solidFill>
                  </a:tcPr>
                </a:tc>
                <a:extLst>
                  <a:ext uri="{0D108BD9-81ED-4DB2-BD59-A6C34878D82A}">
                    <a16:rowId xmlns:a16="http://schemas.microsoft.com/office/drawing/2014/main" val="3927225553"/>
                  </a:ext>
                </a:extLst>
              </a:tr>
              <a:tr h="370840">
                <a:tc>
                  <a:txBody>
                    <a:bodyPr/>
                    <a:lstStyle/>
                    <a:p>
                      <a:pPr algn="ctr"/>
                      <a:r>
                        <a:rPr lang="es-ES" sz="2800" dirty="0"/>
                        <a:t>539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16,8%</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2942927865"/>
              </p:ext>
            </p:extLst>
          </p:nvPr>
        </p:nvGraphicFramePr>
        <p:xfrm>
          <a:off x="651172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COMERCIAL</a:t>
                      </a:r>
                    </a:p>
                  </a:txBody>
                  <a:tcPr>
                    <a:solidFill>
                      <a:srgbClr val="2CA02C"/>
                    </a:solidFill>
                  </a:tcPr>
                </a:tc>
                <a:extLst>
                  <a:ext uri="{0D108BD9-81ED-4DB2-BD59-A6C34878D82A}">
                    <a16:rowId xmlns:a16="http://schemas.microsoft.com/office/drawing/2014/main" val="3927225553"/>
                  </a:ext>
                </a:extLst>
              </a:tr>
              <a:tr h="370840">
                <a:tc>
                  <a:txBody>
                    <a:bodyPr/>
                    <a:lstStyle/>
                    <a:p>
                      <a:pPr algn="ctr"/>
                      <a:r>
                        <a:rPr lang="es-ES" sz="2800" dirty="0"/>
                        <a:t>155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4,8%</a:t>
                      </a:r>
                    </a:p>
                  </a:txBody>
                  <a:tcPr>
                    <a:solidFill>
                      <a:schemeClr val="bg1"/>
                    </a:solidFill>
                  </a:tcPr>
                </a:tc>
                <a:extLst>
                  <a:ext uri="{0D108BD9-81ED-4DB2-BD59-A6C34878D82A}">
                    <a16:rowId xmlns:a16="http://schemas.microsoft.com/office/drawing/2014/main" val="4219014364"/>
                  </a:ext>
                </a:extLst>
              </a:tr>
            </a:tbl>
          </a:graphicData>
        </a:graphic>
      </p:graphicFrame>
      <p:sp>
        <p:nvSpPr>
          <p:cNvPr id="17" name="TextBox 16"/>
          <p:cNvSpPr txBox="1"/>
          <p:nvPr/>
        </p:nvSpPr>
        <p:spPr>
          <a:xfrm>
            <a:off x="201512" y="1401923"/>
            <a:ext cx="8400047" cy="400110"/>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000" b="1" dirty="0">
                <a:solidFill>
                  <a:schemeClr val="bg1"/>
                </a:solidFill>
              </a:rPr>
              <a:t>2.014</a:t>
            </a:r>
          </a:p>
        </p:txBody>
      </p:sp>
    </p:spTree>
    <p:extLst>
      <p:ext uri="{BB962C8B-B14F-4D97-AF65-F5344CB8AC3E}">
        <p14:creationId xmlns:p14="http://schemas.microsoft.com/office/powerpoint/2010/main" val="2829607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500" fill="hold"/>
                                        <p:tgtEl>
                                          <p:spTgt spid="13"/>
                                        </p:tgtEl>
                                      </p:cBhvr>
                                      <p:by x="150000" y="150000"/>
                                    </p:animScale>
                                  </p:childTnLst>
                                </p:cTn>
                              </p:par>
                            </p:childTnLst>
                          </p:cTn>
                        </p:par>
                        <p:par>
                          <p:cTn id="7" fill="hold">
                            <p:stCondLst>
                              <p:cond delay="500"/>
                            </p:stCondLst>
                            <p:childTnLst>
                              <p:par>
                                <p:cTn id="8" presetID="6" presetClass="emph" presetSubtype="0" fill="hold" nodeType="afterEffect">
                                  <p:stCondLst>
                                    <p:cond delay="0"/>
                                  </p:stCondLst>
                                  <p:childTnLst>
                                    <p:animScale>
                                      <p:cBhvr>
                                        <p:cTn id="9" dur="1000" fill="hold"/>
                                        <p:tgtEl>
                                          <p:spTgt spid="14"/>
                                        </p:tgtEl>
                                      </p:cBhvr>
                                      <p:by x="150000" y="150000"/>
                                    </p:animScale>
                                  </p:childTnLst>
                                </p:cTn>
                              </p:par>
                            </p:childTnLst>
                          </p:cTn>
                        </p:par>
                        <p:par>
                          <p:cTn id="10" fill="hold">
                            <p:stCondLst>
                              <p:cond delay="1500"/>
                            </p:stCondLst>
                            <p:childTnLst>
                              <p:par>
                                <p:cTn id="11" presetID="1" presetClass="entr" presetSubtype="0" fill="hold" nodeType="afterEffect">
                                  <p:stCondLst>
                                    <p:cond delay="100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extBox 7"/>
          <p:cNvSpPr txBox="1"/>
          <p:nvPr/>
        </p:nvSpPr>
        <p:spPr>
          <a:xfrm>
            <a:off x="12073180" y="1843168"/>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Clientes: </a:t>
            </a:r>
            <a:r>
              <a:rPr lang="es-ES" b="1" dirty="0"/>
              <a:t>			1.300.613</a:t>
            </a:r>
          </a:p>
        </p:txBody>
      </p:sp>
      <p:cxnSp>
        <p:nvCxnSpPr>
          <p:cNvPr id="9" name="Straight Arrow Connector 15"/>
          <p:cNvCxnSpPr/>
          <p:nvPr/>
        </p:nvCxnSpPr>
        <p:spPr>
          <a:xfrm flipH="1">
            <a:off x="10406204" y="2632483"/>
            <a:ext cx="1666976" cy="1256049"/>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10406204" y="4502163"/>
            <a:ext cx="1666976" cy="1256049"/>
          </a:xfrm>
          <a:prstGeom prst="straightConnector1">
            <a:avLst/>
          </a:prstGeom>
          <a:ln w="41275">
            <a:solidFill>
              <a:srgbClr val="D83435"/>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073180" y="5508183"/>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dirty="0" err="1"/>
              <a:t>GWh</a:t>
            </a:r>
            <a:r>
              <a:rPr lang="es-ES" b="1" dirty="0">
                <a:solidFill>
                  <a:schemeClr val="bg2">
                    <a:lumMod val="75000"/>
                  </a:schemeClr>
                </a:solidFill>
              </a:rPr>
              <a:t>: </a:t>
            </a:r>
            <a:r>
              <a:rPr lang="es-ES" b="1" dirty="0"/>
              <a:t>			8.165</a:t>
            </a:r>
          </a:p>
        </p:txBody>
      </p:sp>
      <p:sp>
        <p:nvSpPr>
          <p:cNvPr id="20" name="Elipse 15"/>
          <p:cNvSpPr/>
          <p:nvPr/>
        </p:nvSpPr>
        <p:spPr>
          <a:xfrm>
            <a:off x="10406204" y="3966540"/>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10344477" y="4353918"/>
            <a:ext cx="106680" cy="101456"/>
          </a:xfrm>
          <a:prstGeom prst="ellipse">
            <a:avLst/>
          </a:prstGeom>
          <a:solidFill>
            <a:srgbClr val="D834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097153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flipH="1">
            <a:off x="6105165" y="2343628"/>
            <a:ext cx="1666976" cy="1256049"/>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105165" y="4076953"/>
            <a:ext cx="1666976" cy="1256049"/>
          </a:xfrm>
          <a:prstGeom prst="straightConnector1">
            <a:avLst/>
          </a:prstGeom>
          <a:ln w="41275">
            <a:solidFill>
              <a:srgbClr val="D83435"/>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sp>
        <p:nvSpPr>
          <p:cNvPr id="20" name="Elipse 15"/>
          <p:cNvSpPr/>
          <p:nvPr/>
        </p:nvSpPr>
        <p:spPr>
          <a:xfrm>
            <a:off x="6001267" y="360589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6001267" y="3975497"/>
            <a:ext cx="106680" cy="101456"/>
          </a:xfrm>
          <a:prstGeom prst="ellipse">
            <a:avLst/>
          </a:prstGeom>
          <a:solidFill>
            <a:srgbClr val="D834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4" y="1573664"/>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Clientes: </a:t>
            </a:r>
            <a:r>
              <a:rPr lang="es-ES" b="1" dirty="0"/>
              <a:t>			1.300.613</a:t>
            </a:r>
          </a:p>
        </p:txBody>
      </p:sp>
    </p:spTree>
    <p:extLst>
      <p:ext uri="{BB962C8B-B14F-4D97-AF65-F5344CB8AC3E}">
        <p14:creationId xmlns:p14="http://schemas.microsoft.com/office/powerpoint/2010/main" val="1745871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flipH="1">
            <a:off x="6857337" y="2343628"/>
            <a:ext cx="914804" cy="1174288"/>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910677" y="4013493"/>
            <a:ext cx="861464" cy="1319510"/>
          </a:xfrm>
          <a:prstGeom prst="straightConnector1">
            <a:avLst/>
          </a:prstGeom>
          <a:ln w="41275">
            <a:solidFill>
              <a:srgbClr val="D83435"/>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9.656</a:t>
            </a:r>
          </a:p>
        </p:txBody>
      </p:sp>
      <p:sp>
        <p:nvSpPr>
          <p:cNvPr id="20" name="Elipse 15"/>
          <p:cNvSpPr/>
          <p:nvPr/>
        </p:nvSpPr>
        <p:spPr>
          <a:xfrm>
            <a:off x="6803997" y="3541986"/>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6831973" y="3887967"/>
            <a:ext cx="106680" cy="101456"/>
          </a:xfrm>
          <a:prstGeom prst="ellipse">
            <a:avLst/>
          </a:prstGeom>
          <a:solidFill>
            <a:srgbClr val="D834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4" y="1573664"/>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a:solidFill>
                  <a:schemeClr val="bg2">
                    <a:lumMod val="75000"/>
                  </a:schemeClr>
                </a:solidFill>
              </a:rPr>
              <a:t>Clientes: </a:t>
            </a:r>
            <a:r>
              <a:rPr lang="es-ES" b="1" dirty="0"/>
              <a:t>			1.397.073</a:t>
            </a:r>
          </a:p>
        </p:txBody>
      </p:sp>
    </p:spTree>
    <p:extLst>
      <p:ext uri="{BB962C8B-B14F-4D97-AF65-F5344CB8AC3E}">
        <p14:creationId xmlns:p14="http://schemas.microsoft.com/office/powerpoint/2010/main" val="4248621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flipH="1">
            <a:off x="7340600" y="2343628"/>
            <a:ext cx="431542" cy="1082857"/>
          </a:xfrm>
          <a:prstGeom prst="straightConnector1">
            <a:avLst/>
          </a:prstGeom>
          <a:ln w="41275">
            <a:solidFill>
              <a:srgbClr val="FF7F0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7340600" y="3994150"/>
            <a:ext cx="431542" cy="1338854"/>
          </a:xfrm>
          <a:prstGeom prst="straightConnector1">
            <a:avLst/>
          </a:prstGeom>
          <a:ln w="41275">
            <a:solidFill>
              <a:srgbClr val="8E5EB9"/>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400321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2.015</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10.355</a:t>
            </a:r>
          </a:p>
        </p:txBody>
      </p:sp>
      <p:sp>
        <p:nvSpPr>
          <p:cNvPr id="20" name="Elipse 15"/>
          <p:cNvSpPr/>
          <p:nvPr/>
        </p:nvSpPr>
        <p:spPr>
          <a:xfrm>
            <a:off x="7252244" y="3491098"/>
            <a:ext cx="106680" cy="101456"/>
          </a:xfrm>
          <a:prstGeom prst="ellipse">
            <a:avLst/>
          </a:prstGeom>
          <a:solidFill>
            <a:srgbClr val="FF7F0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7252244" y="3828081"/>
            <a:ext cx="106680" cy="101456"/>
          </a:xfrm>
          <a:prstGeom prst="ellipse">
            <a:avLst/>
          </a:prstGeom>
          <a:solidFill>
            <a:srgbClr val="8E5EB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3" y="1573664"/>
            <a:ext cx="400321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2.015</a:t>
            </a:r>
            <a:br>
              <a:rPr lang="es-ES" dirty="0"/>
            </a:br>
            <a:r>
              <a:rPr lang="es-ES" b="1" dirty="0">
                <a:solidFill>
                  <a:schemeClr val="bg2">
                    <a:lumMod val="75000"/>
                  </a:schemeClr>
                </a:solidFill>
              </a:rPr>
              <a:t>Clientes: </a:t>
            </a:r>
            <a:r>
              <a:rPr lang="es-ES" b="1" dirty="0"/>
              <a:t>			1.445.868</a:t>
            </a:r>
          </a:p>
        </p:txBody>
      </p:sp>
    </p:spTree>
    <p:extLst>
      <p:ext uri="{BB962C8B-B14F-4D97-AF65-F5344CB8AC3E}">
        <p14:creationId xmlns:p14="http://schemas.microsoft.com/office/powerpoint/2010/main" val="2546437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a:off x="7772142" y="2343628"/>
            <a:ext cx="1148854" cy="975643"/>
          </a:xfrm>
          <a:prstGeom prst="straightConnector1">
            <a:avLst/>
          </a:prstGeom>
          <a:ln w="41275">
            <a:solidFill>
              <a:srgbClr val="FF7F0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V="1">
            <a:off x="7772142" y="3665779"/>
            <a:ext cx="1095514" cy="1667225"/>
          </a:xfrm>
          <a:prstGeom prst="straightConnector1">
            <a:avLst/>
          </a:prstGeom>
          <a:ln w="41275">
            <a:solidFill>
              <a:srgbClr val="8E5EB9"/>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400321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2.019</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14.579</a:t>
            </a:r>
          </a:p>
        </p:txBody>
      </p:sp>
      <p:sp>
        <p:nvSpPr>
          <p:cNvPr id="20" name="Elipse 15"/>
          <p:cNvSpPr/>
          <p:nvPr/>
        </p:nvSpPr>
        <p:spPr>
          <a:xfrm>
            <a:off x="8867656" y="3331853"/>
            <a:ext cx="106680" cy="101456"/>
          </a:xfrm>
          <a:prstGeom prst="ellipse">
            <a:avLst/>
          </a:prstGeom>
          <a:solidFill>
            <a:srgbClr val="FF7F0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8867656" y="3564323"/>
            <a:ext cx="106680" cy="101456"/>
          </a:xfrm>
          <a:prstGeom prst="ellipse">
            <a:avLst/>
          </a:prstGeom>
          <a:solidFill>
            <a:srgbClr val="8E5EB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3" y="1573664"/>
            <a:ext cx="400321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2.019</a:t>
            </a:r>
            <a:br>
              <a:rPr lang="es-ES" dirty="0"/>
            </a:br>
            <a:r>
              <a:rPr lang="es-ES" b="1" dirty="0">
                <a:solidFill>
                  <a:schemeClr val="bg2">
                    <a:lumMod val="75000"/>
                  </a:schemeClr>
                </a:solidFill>
              </a:rPr>
              <a:t>Clientes: </a:t>
            </a:r>
            <a:r>
              <a:rPr lang="es-ES" b="1" dirty="0"/>
              <a:t>			1.669.120</a:t>
            </a:r>
          </a:p>
        </p:txBody>
      </p:sp>
    </p:spTree>
    <p:extLst>
      <p:ext uri="{BB962C8B-B14F-4D97-AF65-F5344CB8AC3E}">
        <p14:creationId xmlns:p14="http://schemas.microsoft.com/office/powerpoint/2010/main" val="2306899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5375"/>
            <a:ext cx="10058400" cy="7608278"/>
          </a:xfrm>
          <a:prstGeom prst="rect">
            <a:avLst/>
          </a:prstGeom>
        </p:spPr>
      </p:pic>
      <p:cxnSp>
        <p:nvCxnSpPr>
          <p:cNvPr id="12" name="Straight Arrow Connector 15"/>
          <p:cNvCxnSpPr/>
          <p:nvPr/>
        </p:nvCxnSpPr>
        <p:spPr>
          <a:xfrm>
            <a:off x="12710389" y="1195656"/>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0409093" y="914096"/>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cxnSp>
        <p:nvCxnSpPr>
          <p:cNvPr id="14" name="Straight Arrow Connector 15"/>
          <p:cNvCxnSpPr/>
          <p:nvPr/>
        </p:nvCxnSpPr>
        <p:spPr>
          <a:xfrm>
            <a:off x="12935241" y="2469820"/>
            <a:ext cx="3301139" cy="0"/>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0455513" y="2188260"/>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16" name="Straight Arrow Connector 15"/>
          <p:cNvCxnSpPr/>
          <p:nvPr/>
        </p:nvCxnSpPr>
        <p:spPr>
          <a:xfrm>
            <a:off x="12425575" y="3699014"/>
            <a:ext cx="2820692" cy="1177871"/>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581277" y="3417454"/>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sp>
        <p:nvSpPr>
          <p:cNvPr id="18" name="TextBox 17"/>
          <p:cNvSpPr txBox="1"/>
          <p:nvPr/>
        </p:nvSpPr>
        <p:spPr>
          <a:xfrm>
            <a:off x="12861561" y="4946754"/>
            <a:ext cx="2365650" cy="58477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3200" b="1" dirty="0">
                <a:solidFill>
                  <a:schemeClr val="bg1"/>
                </a:solidFill>
              </a:rPr>
              <a:t>2.014</a:t>
            </a:r>
          </a:p>
        </p:txBody>
      </p:sp>
    </p:spTree>
    <p:extLst>
      <p:ext uri="{BB962C8B-B14F-4D97-AF65-F5344CB8AC3E}">
        <p14:creationId xmlns:p14="http://schemas.microsoft.com/office/powerpoint/2010/main" val="3220587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p:cNvPicPr>
            <a:picLocks noChangeAspect="1"/>
          </p:cNvPicPr>
          <p:nvPr/>
        </p:nvPicPr>
        <p:blipFill>
          <a:blip r:embed="rId7"/>
          <a:stretch>
            <a:fillRect/>
          </a:stretch>
        </p:blipFill>
        <p:spPr>
          <a:xfrm>
            <a:off x="469881" y="7346386"/>
            <a:ext cx="6519854" cy="426014"/>
          </a:xfrm>
          <a:prstGeom prst="rect">
            <a:avLst/>
          </a:prstGeom>
        </p:spPr>
      </p:pic>
      <p:cxnSp>
        <p:nvCxnSpPr>
          <p:cNvPr id="13" name="Straight Arrow Connector 15"/>
          <p:cNvCxnSpPr/>
          <p:nvPr/>
        </p:nvCxnSpPr>
        <p:spPr>
          <a:xfrm>
            <a:off x="3161654" y="4463512"/>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60358" y="4181952"/>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cxnSp>
        <p:nvCxnSpPr>
          <p:cNvPr id="18" name="Straight Arrow Connector 15"/>
          <p:cNvCxnSpPr/>
          <p:nvPr/>
        </p:nvCxnSpPr>
        <p:spPr>
          <a:xfrm>
            <a:off x="12935241" y="2469820"/>
            <a:ext cx="3301139" cy="0"/>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455513" y="2188260"/>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21" name="Straight Arrow Connector 20"/>
          <p:cNvCxnSpPr/>
          <p:nvPr/>
        </p:nvCxnSpPr>
        <p:spPr>
          <a:xfrm>
            <a:off x="12425575" y="3699014"/>
            <a:ext cx="2820692" cy="1177871"/>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0581277" y="3417454"/>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sp>
        <p:nvSpPr>
          <p:cNvPr id="23" name="TextBox 22"/>
          <p:cNvSpPr txBox="1"/>
          <p:nvPr/>
        </p:nvSpPr>
        <p:spPr>
          <a:xfrm>
            <a:off x="5842861" y="449450"/>
            <a:ext cx="1077258"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2.014</a:t>
            </a:r>
          </a:p>
        </p:txBody>
      </p:sp>
    </p:spTree>
    <p:extLst>
      <p:ext uri="{BB962C8B-B14F-4D97-AF65-F5344CB8AC3E}">
        <p14:creationId xmlns:p14="http://schemas.microsoft.com/office/powerpoint/2010/main" val="1456927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p:cNvPicPr>
            <a:picLocks noChangeAspect="1"/>
          </p:cNvPicPr>
          <p:nvPr/>
        </p:nvPicPr>
        <p:blipFill>
          <a:blip r:embed="rId7"/>
          <a:stretch>
            <a:fillRect/>
          </a:stretch>
        </p:blipFill>
        <p:spPr>
          <a:xfrm>
            <a:off x="469881" y="7346386"/>
            <a:ext cx="6519854" cy="426014"/>
          </a:xfrm>
          <a:prstGeom prst="rect">
            <a:avLst/>
          </a:prstGeom>
        </p:spPr>
      </p:pic>
      <p:cxnSp>
        <p:nvCxnSpPr>
          <p:cNvPr id="13" name="Straight Arrow Connector 15"/>
          <p:cNvCxnSpPr/>
          <p:nvPr/>
        </p:nvCxnSpPr>
        <p:spPr>
          <a:xfrm flipV="1">
            <a:off x="4045058" y="4897465"/>
            <a:ext cx="2448732" cy="743919"/>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59418" y="5313329"/>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12" name="Straight Arrow Connector 15"/>
          <p:cNvCxnSpPr/>
          <p:nvPr/>
        </p:nvCxnSpPr>
        <p:spPr>
          <a:xfrm>
            <a:off x="3256423" y="4372808"/>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22653" y="4075749"/>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cxnSp>
        <p:nvCxnSpPr>
          <p:cNvPr id="18" name="Straight Arrow Connector 17"/>
          <p:cNvCxnSpPr/>
          <p:nvPr/>
        </p:nvCxnSpPr>
        <p:spPr>
          <a:xfrm>
            <a:off x="12425575" y="3699014"/>
            <a:ext cx="2820692" cy="1177871"/>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581277" y="3417454"/>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sp>
        <p:nvSpPr>
          <p:cNvPr id="22" name="TextBox 21"/>
          <p:cNvSpPr txBox="1"/>
          <p:nvPr/>
        </p:nvSpPr>
        <p:spPr>
          <a:xfrm>
            <a:off x="5842861" y="449450"/>
            <a:ext cx="1077258"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2.014</a:t>
            </a:r>
          </a:p>
        </p:txBody>
      </p:sp>
    </p:spTree>
    <p:extLst>
      <p:ext uri="{BB962C8B-B14F-4D97-AF65-F5344CB8AC3E}">
        <p14:creationId xmlns:p14="http://schemas.microsoft.com/office/powerpoint/2010/main" val="3387533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2" name="Group 1"/>
          <p:cNvGrpSpPr/>
          <p:nvPr/>
        </p:nvGrpSpPr>
        <p:grpSpPr>
          <a:xfrm>
            <a:off x="2600358" y="1755648"/>
            <a:ext cx="5566536" cy="5465839"/>
            <a:chOff x="2015555" y="1064734"/>
            <a:chExt cx="7098853" cy="6540801"/>
          </a:xfrm>
        </p:grpSpPr>
        <p:pic>
          <p:nvPicPr>
            <p:cNvPr id="1040" name="Picture 16" descr="Resultado de imagen para data warehous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7680" y="3124200"/>
              <a:ext cx="2534603" cy="25346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n para twit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5555" y="3241212"/>
              <a:ext cx="211455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sultado de imagen para faceboo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7865" y="1064734"/>
              <a:ext cx="211455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sultado de imagen para orac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99858" y="3241212"/>
              <a:ext cx="211455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esultado de imagen para exce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6352" y="5490985"/>
              <a:ext cx="2114550" cy="2114550"/>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 Placeholder 18"/>
          <p:cNvSpPr>
            <a:spLocks noGrp="1"/>
          </p:cNvSpPr>
          <p:nvPr>
            <p:ph type="body" sz="quarter" idx="14"/>
          </p:nvPr>
        </p:nvSpPr>
        <p:spPr>
          <a:xfrm>
            <a:off x="1182823" y="421459"/>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solidFill>
                  <a:srgbClr val="F24F4F"/>
                </a:solidFill>
              </a:rPr>
              <a:t>Qué</a:t>
            </a:r>
            <a:r>
              <a:rPr lang="es-PY" sz="4300" noProof="1"/>
              <a:t> es Business Intelligence</a:t>
            </a:r>
            <a:r>
              <a:rPr lang="es-PY" sz="4300" noProof="1">
                <a:latin typeface="Adobe Fangsong Std R" panose="02020400000000000000" pitchFamily="18" charset="-128"/>
                <a:ea typeface="Adobe Fangsong Std R" panose="02020400000000000000" pitchFamily="18" charset="-128"/>
              </a:rPr>
              <a:t>?</a:t>
            </a:r>
          </a:p>
        </p:txBody>
      </p:sp>
    </p:spTree>
    <p:extLst>
      <p:ext uri="{BB962C8B-B14F-4D97-AF65-F5344CB8AC3E}">
        <p14:creationId xmlns:p14="http://schemas.microsoft.com/office/powerpoint/2010/main" val="1776521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p:cNvPicPr>
            <a:picLocks noChangeAspect="1"/>
          </p:cNvPicPr>
          <p:nvPr/>
        </p:nvPicPr>
        <p:blipFill>
          <a:blip r:embed="rId7"/>
          <a:stretch>
            <a:fillRect/>
          </a:stretch>
        </p:blipFill>
        <p:spPr>
          <a:xfrm>
            <a:off x="469881" y="7346386"/>
            <a:ext cx="6519854" cy="426014"/>
          </a:xfrm>
          <a:prstGeom prst="rect">
            <a:avLst/>
          </a:prstGeom>
        </p:spPr>
      </p:pic>
      <p:cxnSp>
        <p:nvCxnSpPr>
          <p:cNvPr id="13" name="Straight Arrow Connector 15"/>
          <p:cNvCxnSpPr/>
          <p:nvPr/>
        </p:nvCxnSpPr>
        <p:spPr>
          <a:xfrm>
            <a:off x="5315919" y="3766088"/>
            <a:ext cx="960895" cy="1689316"/>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812583" y="3004080"/>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cxnSp>
        <p:nvCxnSpPr>
          <p:cNvPr id="27" name="Straight Arrow Connector 15"/>
          <p:cNvCxnSpPr/>
          <p:nvPr/>
        </p:nvCxnSpPr>
        <p:spPr>
          <a:xfrm flipV="1">
            <a:off x="4045058" y="4897465"/>
            <a:ext cx="2448732" cy="743919"/>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59418" y="5313329"/>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29" name="Straight Arrow Connector 15"/>
          <p:cNvCxnSpPr/>
          <p:nvPr/>
        </p:nvCxnSpPr>
        <p:spPr>
          <a:xfrm>
            <a:off x="3256423" y="4372808"/>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22653" y="4075749"/>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sp>
        <p:nvSpPr>
          <p:cNvPr id="32" name="TextBox 31"/>
          <p:cNvSpPr txBox="1"/>
          <p:nvPr/>
        </p:nvSpPr>
        <p:spPr>
          <a:xfrm>
            <a:off x="5842861" y="449450"/>
            <a:ext cx="1077258"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2.014</a:t>
            </a:r>
          </a:p>
        </p:txBody>
      </p:sp>
    </p:spTree>
    <p:extLst>
      <p:ext uri="{BB962C8B-B14F-4D97-AF65-F5344CB8AC3E}">
        <p14:creationId xmlns:p14="http://schemas.microsoft.com/office/powerpoint/2010/main" val="169006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extBox 7"/>
          <p:cNvSpPr txBox="1"/>
          <p:nvPr/>
        </p:nvSpPr>
        <p:spPr>
          <a:xfrm>
            <a:off x="12338650" y="-46166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Población: </a:t>
            </a:r>
            <a:r>
              <a:rPr lang="es-ES" b="1" dirty="0"/>
              <a:t>		1.855.241</a:t>
            </a:r>
          </a:p>
        </p:txBody>
      </p:sp>
      <p:cxnSp>
        <p:nvCxnSpPr>
          <p:cNvPr id="11" name="Straight Arrow Connector 15"/>
          <p:cNvCxnSpPr/>
          <p:nvPr/>
        </p:nvCxnSpPr>
        <p:spPr>
          <a:xfrm flipH="1">
            <a:off x="10671675" y="327650"/>
            <a:ext cx="1666976" cy="1256049"/>
          </a:xfrm>
          <a:prstGeom prst="straightConnector1">
            <a:avLst/>
          </a:prstGeom>
          <a:ln w="41275">
            <a:solidFill>
              <a:srgbClr val="2279B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10671675" y="2197330"/>
            <a:ext cx="1666976" cy="1256049"/>
          </a:xfrm>
          <a:prstGeom prst="straightConnector1">
            <a:avLst/>
          </a:prstGeom>
          <a:ln w="41275">
            <a:solidFill>
              <a:srgbClr val="BABB16"/>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2338651" y="32033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8.027</a:t>
            </a:r>
          </a:p>
        </p:txBody>
      </p:sp>
      <p:sp>
        <p:nvSpPr>
          <p:cNvPr id="14" name="Elipse 15"/>
          <p:cNvSpPr/>
          <p:nvPr/>
        </p:nvSpPr>
        <p:spPr>
          <a:xfrm>
            <a:off x="10557375" y="1598207"/>
            <a:ext cx="106680" cy="101456"/>
          </a:xfrm>
          <a:prstGeom prst="ellipse">
            <a:avLst/>
          </a:prstGeom>
          <a:solidFill>
            <a:srgbClr val="2279B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10609948" y="2049085"/>
            <a:ext cx="106680" cy="101456"/>
          </a:xfrm>
          <a:prstGeom prst="ellipse">
            <a:avLst/>
          </a:prstGeom>
          <a:solidFill>
            <a:srgbClr val="BABB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TextBox 16"/>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1507934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5118100" y="1244600"/>
            <a:ext cx="800100" cy="622300"/>
          </a:xfrm>
          <a:prstGeom prst="straightConnector1">
            <a:avLst/>
          </a:prstGeom>
          <a:ln w="41275">
            <a:solidFill>
              <a:srgbClr val="2279B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163175" y="3759430"/>
            <a:ext cx="1666976" cy="1256049"/>
          </a:xfrm>
          <a:prstGeom prst="straightConnector1">
            <a:avLst/>
          </a:prstGeom>
          <a:ln w="41275">
            <a:solidFill>
              <a:srgbClr val="BABB16"/>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946</a:t>
            </a:r>
          </a:p>
        </p:txBody>
      </p:sp>
      <p:sp>
        <p:nvSpPr>
          <p:cNvPr id="14" name="Elipse 15"/>
          <p:cNvSpPr/>
          <p:nvPr/>
        </p:nvSpPr>
        <p:spPr>
          <a:xfrm>
            <a:off x="5985375" y="1890307"/>
            <a:ext cx="106680" cy="101456"/>
          </a:xfrm>
          <a:prstGeom prst="ellipse">
            <a:avLst/>
          </a:prstGeom>
          <a:solidFill>
            <a:srgbClr val="2279B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6063348" y="3636585"/>
            <a:ext cx="106680" cy="101456"/>
          </a:xfrm>
          <a:prstGeom prst="ellipse">
            <a:avLst/>
          </a:prstGeom>
          <a:solidFill>
            <a:srgbClr val="BABB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54750" y="4908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Población: </a:t>
            </a:r>
            <a:r>
              <a:rPr lang="es-ES" b="1" dirty="0"/>
              <a:t>		737.092</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3263471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4521200" y="1155700"/>
            <a:ext cx="2247900" cy="558800"/>
          </a:xfrm>
          <a:prstGeom prst="straightConnector1">
            <a:avLst/>
          </a:prstGeom>
          <a:ln w="41275">
            <a:solidFill>
              <a:srgbClr val="2279B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896100" y="3454400"/>
            <a:ext cx="934051" cy="1561080"/>
          </a:xfrm>
          <a:prstGeom prst="straightConnector1">
            <a:avLst/>
          </a:prstGeom>
          <a:ln w="41275">
            <a:solidFill>
              <a:srgbClr val="BABB16"/>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1.127</a:t>
            </a:r>
          </a:p>
        </p:txBody>
      </p:sp>
      <p:sp>
        <p:nvSpPr>
          <p:cNvPr id="14" name="Elipse 15"/>
          <p:cNvSpPr/>
          <p:nvPr/>
        </p:nvSpPr>
        <p:spPr>
          <a:xfrm>
            <a:off x="6785475" y="1750607"/>
            <a:ext cx="106680" cy="101456"/>
          </a:xfrm>
          <a:prstGeom prst="ellipse">
            <a:avLst/>
          </a:prstGeom>
          <a:solidFill>
            <a:srgbClr val="2279B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6799948" y="3306385"/>
            <a:ext cx="106680" cy="101456"/>
          </a:xfrm>
          <a:prstGeom prst="ellipse">
            <a:avLst/>
          </a:prstGeom>
          <a:solidFill>
            <a:srgbClr val="BABB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67450" y="4781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a:solidFill>
                  <a:schemeClr val="bg2">
                    <a:lumMod val="75000"/>
                  </a:schemeClr>
                </a:solidFill>
              </a:rPr>
              <a:t>Población: </a:t>
            </a:r>
            <a:r>
              <a:rPr lang="es-ES" b="1" dirty="0"/>
              <a:t>		761.398</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1273559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4521200" y="1155700"/>
            <a:ext cx="2592522" cy="471622"/>
          </a:xfrm>
          <a:prstGeom prst="straightConnector1">
            <a:avLst/>
          </a:prstGeom>
          <a:ln w="41275">
            <a:solidFill>
              <a:srgbClr val="D6252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7299702" y="3316637"/>
            <a:ext cx="530450" cy="1698843"/>
          </a:xfrm>
          <a:prstGeom prst="straightConnector1">
            <a:avLst/>
          </a:prstGeom>
          <a:ln w="41275">
            <a:solidFill>
              <a:srgbClr val="FF8214"/>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2.015</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1.216</a:t>
            </a:r>
          </a:p>
        </p:txBody>
      </p:sp>
      <p:sp>
        <p:nvSpPr>
          <p:cNvPr id="14" name="Elipse 15"/>
          <p:cNvSpPr/>
          <p:nvPr/>
        </p:nvSpPr>
        <p:spPr>
          <a:xfrm>
            <a:off x="7203929" y="1626620"/>
            <a:ext cx="106680" cy="101456"/>
          </a:xfrm>
          <a:prstGeom prst="ellipse">
            <a:avLst/>
          </a:prstGeom>
          <a:solidFill>
            <a:srgbClr val="D6252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7206348" y="3166685"/>
            <a:ext cx="106680" cy="101456"/>
          </a:xfrm>
          <a:prstGeom prst="ellipse">
            <a:avLst/>
          </a:prstGeom>
          <a:solidFill>
            <a:srgbClr val="FF821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67450" y="4781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2.015</a:t>
            </a:r>
            <a:br>
              <a:rPr lang="es-ES" dirty="0"/>
            </a:br>
            <a:r>
              <a:rPr lang="es-ES" b="1" dirty="0">
                <a:solidFill>
                  <a:schemeClr val="bg2">
                    <a:lumMod val="75000"/>
                  </a:schemeClr>
                </a:solidFill>
              </a:rPr>
              <a:t>Población: </a:t>
            </a:r>
            <a:r>
              <a:rPr lang="es-ES" b="1" dirty="0"/>
              <a:t>		775.094</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3045422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4521200" y="1155700"/>
            <a:ext cx="2592522" cy="471622"/>
          </a:xfrm>
          <a:prstGeom prst="straightConnector1">
            <a:avLst/>
          </a:prstGeom>
          <a:ln w="41275">
            <a:solidFill>
              <a:srgbClr val="D6252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7299702" y="3316637"/>
            <a:ext cx="530450" cy="1698843"/>
          </a:xfrm>
          <a:prstGeom prst="straightConnector1">
            <a:avLst/>
          </a:prstGeom>
          <a:ln w="41275">
            <a:solidFill>
              <a:srgbClr val="FF8214"/>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2.019</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1.710</a:t>
            </a:r>
          </a:p>
        </p:txBody>
      </p:sp>
      <p:sp>
        <p:nvSpPr>
          <p:cNvPr id="14" name="Elipse 15"/>
          <p:cNvSpPr/>
          <p:nvPr/>
        </p:nvSpPr>
        <p:spPr>
          <a:xfrm>
            <a:off x="7203929" y="1626620"/>
            <a:ext cx="106680" cy="101456"/>
          </a:xfrm>
          <a:prstGeom prst="ellipse">
            <a:avLst/>
          </a:prstGeom>
          <a:solidFill>
            <a:srgbClr val="D6252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7206348" y="3166685"/>
            <a:ext cx="106680" cy="101456"/>
          </a:xfrm>
          <a:prstGeom prst="ellipse">
            <a:avLst/>
          </a:prstGeom>
          <a:solidFill>
            <a:srgbClr val="FF821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67450" y="4781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2.019</a:t>
            </a:r>
            <a:br>
              <a:rPr lang="es-ES" dirty="0"/>
            </a:br>
            <a:r>
              <a:rPr lang="es-ES" b="1" dirty="0">
                <a:solidFill>
                  <a:schemeClr val="bg2">
                    <a:lumMod val="75000"/>
                  </a:schemeClr>
                </a:solidFill>
              </a:rPr>
              <a:t>Población: </a:t>
            </a:r>
            <a:r>
              <a:rPr lang="es-ES" b="1" dirty="0"/>
              <a:t>		826.959</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1387362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t>Qué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7" name="Imagen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061" y="2755556"/>
            <a:ext cx="7608926" cy="2162023"/>
          </a:xfrm>
          <a:prstGeom prst="rect">
            <a:avLst/>
          </a:prstGeom>
        </p:spPr>
      </p:pic>
    </p:spTree>
    <p:extLst>
      <p:ext uri="{BB962C8B-B14F-4D97-AF65-F5344CB8AC3E}">
        <p14:creationId xmlns:p14="http://schemas.microsoft.com/office/powerpoint/2010/main" val="89087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89660"/>
            <a:ext cx="10058400" cy="4775200"/>
          </a:xfrm>
          <a:prstGeom prst="rect">
            <a:avLst/>
          </a:prstGeom>
        </p:spPr>
      </p:pic>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Funciones de BI</a:t>
            </a:r>
          </a:p>
        </p:txBody>
      </p:sp>
    </p:spTree>
    <p:extLst>
      <p:ext uri="{BB962C8B-B14F-4D97-AF65-F5344CB8AC3E}">
        <p14:creationId xmlns:p14="http://schemas.microsoft.com/office/powerpoint/2010/main" val="2699400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Componentes de BI</a:t>
            </a:r>
          </a:p>
        </p:txBody>
      </p: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155" y="2232212"/>
            <a:ext cx="8829739" cy="4871066"/>
          </a:xfrm>
          <a:prstGeom prst="rect">
            <a:avLst/>
          </a:prstGeom>
        </p:spPr>
      </p:pic>
      <p:sp>
        <p:nvSpPr>
          <p:cNvPr id="2" name="TextBox 1"/>
          <p:cNvSpPr txBox="1"/>
          <p:nvPr/>
        </p:nvSpPr>
        <p:spPr>
          <a:xfrm>
            <a:off x="768594" y="1457960"/>
            <a:ext cx="2320045" cy="830997"/>
          </a:xfrm>
          <a:prstGeom prst="rect">
            <a:avLst/>
          </a:prstGeom>
          <a:noFill/>
        </p:spPr>
        <p:txBody>
          <a:bodyPr wrap="square" rtlCol="0">
            <a:spAutoFit/>
          </a:bodyPr>
          <a:lstStyle/>
          <a:p>
            <a:pPr algn="ctr"/>
            <a:r>
              <a:rPr lang="es-ES" sz="2400" b="1" dirty="0"/>
              <a:t>Nivel Operativo Transaccional</a:t>
            </a:r>
          </a:p>
        </p:txBody>
      </p:sp>
      <p:sp>
        <p:nvSpPr>
          <p:cNvPr id="6" name="TextBox 5"/>
          <p:cNvSpPr txBox="1"/>
          <p:nvPr/>
        </p:nvSpPr>
        <p:spPr>
          <a:xfrm>
            <a:off x="3088639" y="1457960"/>
            <a:ext cx="2320045" cy="461665"/>
          </a:xfrm>
          <a:prstGeom prst="rect">
            <a:avLst/>
          </a:prstGeom>
          <a:noFill/>
        </p:spPr>
        <p:txBody>
          <a:bodyPr wrap="square" rtlCol="0">
            <a:spAutoFit/>
          </a:bodyPr>
          <a:lstStyle/>
          <a:p>
            <a:pPr algn="ctr"/>
            <a:r>
              <a:rPr lang="es-ES" sz="2400" b="1" dirty="0"/>
              <a:t>Data </a:t>
            </a:r>
            <a:r>
              <a:rPr lang="es-ES" sz="2400" b="1" dirty="0" err="1"/>
              <a:t>Warehouse</a:t>
            </a:r>
            <a:endParaRPr lang="es-ES" sz="2400" b="1" dirty="0"/>
          </a:p>
        </p:txBody>
      </p:sp>
      <p:sp>
        <p:nvSpPr>
          <p:cNvPr id="7" name="TextBox 6"/>
          <p:cNvSpPr txBox="1"/>
          <p:nvPr/>
        </p:nvSpPr>
        <p:spPr>
          <a:xfrm>
            <a:off x="5408684" y="1457960"/>
            <a:ext cx="2320045" cy="830997"/>
          </a:xfrm>
          <a:prstGeom prst="rect">
            <a:avLst/>
          </a:prstGeom>
          <a:noFill/>
        </p:spPr>
        <p:txBody>
          <a:bodyPr wrap="square" rtlCol="0">
            <a:spAutoFit/>
          </a:bodyPr>
          <a:lstStyle/>
          <a:p>
            <a:pPr algn="ctr"/>
            <a:r>
              <a:rPr lang="es-ES" sz="2400" b="1" dirty="0"/>
              <a:t>Capa Análisis Explotación</a:t>
            </a:r>
          </a:p>
        </p:txBody>
      </p:sp>
      <p:sp>
        <p:nvSpPr>
          <p:cNvPr id="8" name="TextBox 7"/>
          <p:cNvSpPr txBox="1"/>
          <p:nvPr/>
        </p:nvSpPr>
        <p:spPr>
          <a:xfrm>
            <a:off x="7728729" y="1457960"/>
            <a:ext cx="2320045" cy="461665"/>
          </a:xfrm>
          <a:prstGeom prst="rect">
            <a:avLst/>
          </a:prstGeom>
          <a:noFill/>
        </p:spPr>
        <p:txBody>
          <a:bodyPr wrap="square" rtlCol="0">
            <a:spAutoFit/>
          </a:bodyPr>
          <a:lstStyle/>
          <a:p>
            <a:pPr algn="ctr"/>
            <a:r>
              <a:rPr lang="es-ES" sz="2400" b="1" dirty="0"/>
              <a:t>Usuario Finales</a:t>
            </a:r>
          </a:p>
        </p:txBody>
      </p:sp>
    </p:spTree>
    <p:extLst>
      <p:ext uri="{BB962C8B-B14F-4D97-AF65-F5344CB8AC3E}">
        <p14:creationId xmlns:p14="http://schemas.microsoft.com/office/powerpoint/2010/main" val="2561091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Red Brochure 11 x 8.5">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dBrochure.potx" id="{E914270B-3276-4F2E-8580-C3CCE9E5F702}" vid="{E9F90C9B-080A-428F-9657-A3A4573153FD}"/>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5C778C8-FE8B-44C3-ADAD-6775E8F58B7A}">
  <we:reference id="wa104379989" version="1.0.0.0" store="es-ES" storeType="OMEX"/>
  <we:alternateReferences>
    <we:reference id="WA104379989" version="1.0.0.0" store="WA10437998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2977314-8297-423F-815C-299D2AF8B6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9765</Words>
  <Application>Microsoft Office PowerPoint</Application>
  <PresentationFormat>Custom</PresentationFormat>
  <Paragraphs>564</Paragraphs>
  <Slides>65</Slides>
  <Notes>61</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65</vt:i4>
      </vt:variant>
    </vt:vector>
  </HeadingPairs>
  <TitlesOfParts>
    <vt:vector size="80" baseType="lpstr">
      <vt:lpstr>MS PGothic</vt:lpstr>
      <vt:lpstr>MS PGothic</vt:lpstr>
      <vt:lpstr>Adobe Fangsong Std R</vt:lpstr>
      <vt:lpstr>Arial</vt:lpstr>
      <vt:lpstr>Arial Black</vt:lpstr>
      <vt:lpstr>Calibri</vt:lpstr>
      <vt:lpstr>Calibri Light</vt:lpstr>
      <vt:lpstr>Century Gothic</vt:lpstr>
      <vt:lpstr>Garamond</vt:lpstr>
      <vt:lpstr>Georgia</vt:lpstr>
      <vt:lpstr>Gill Sans MT</vt:lpstr>
      <vt:lpstr>Lucida Grande</vt:lpstr>
      <vt:lpstr>ヒラギノ角ゴ Pro W3</vt:lpstr>
      <vt:lpstr>Red Brochure 11 x 8.5</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keywords/>
  <cp:lastModifiedBy/>
  <cp:revision>3</cp:revision>
  <dcterms:created xsi:type="dcterms:W3CDTF">2016-08-22T19:52:24Z</dcterms:created>
  <dcterms:modified xsi:type="dcterms:W3CDTF">2017-01-21T23:42:48Z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TC038954999991</vt:lpwstr>
  </property>
</Properties>
</file>